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handoutMasterIdLst>
    <p:handoutMasterId r:id="rId83"/>
  </p:handoutMasterIdLst>
  <p:sldIdLst>
    <p:sldId id="258" r:id="rId2"/>
    <p:sldId id="259" r:id="rId3"/>
    <p:sldId id="290" r:id="rId4"/>
    <p:sldId id="289" r:id="rId5"/>
    <p:sldId id="303" r:id="rId6"/>
    <p:sldId id="291" r:id="rId7"/>
    <p:sldId id="288" r:id="rId8"/>
    <p:sldId id="292" r:id="rId9"/>
    <p:sldId id="293" r:id="rId10"/>
    <p:sldId id="294" r:id="rId11"/>
    <p:sldId id="296" r:id="rId12"/>
    <p:sldId id="295" r:id="rId13"/>
    <p:sldId id="298" r:id="rId14"/>
    <p:sldId id="299" r:id="rId15"/>
    <p:sldId id="278" r:id="rId16"/>
    <p:sldId id="352" r:id="rId17"/>
    <p:sldId id="351" r:id="rId18"/>
    <p:sldId id="354" r:id="rId19"/>
    <p:sldId id="353" r:id="rId20"/>
    <p:sldId id="305" r:id="rId21"/>
    <p:sldId id="297" r:id="rId22"/>
    <p:sldId id="307" r:id="rId23"/>
    <p:sldId id="277" r:id="rId24"/>
    <p:sldId id="306" r:id="rId25"/>
    <p:sldId id="271" r:id="rId26"/>
    <p:sldId id="272" r:id="rId27"/>
    <p:sldId id="275" r:id="rId28"/>
    <p:sldId id="304" r:id="rId29"/>
    <p:sldId id="300" r:id="rId30"/>
    <p:sldId id="302" r:id="rId31"/>
    <p:sldId id="301" r:id="rId32"/>
    <p:sldId id="322" r:id="rId33"/>
    <p:sldId id="286" r:id="rId34"/>
    <p:sldId id="314" r:id="rId35"/>
    <p:sldId id="315" r:id="rId36"/>
    <p:sldId id="281" r:id="rId37"/>
    <p:sldId id="330" r:id="rId38"/>
    <p:sldId id="331" r:id="rId39"/>
    <p:sldId id="332" r:id="rId40"/>
    <p:sldId id="333" r:id="rId41"/>
    <p:sldId id="334" r:id="rId42"/>
    <p:sldId id="335" r:id="rId43"/>
    <p:sldId id="319" r:id="rId44"/>
    <p:sldId id="336" r:id="rId45"/>
    <p:sldId id="337" r:id="rId46"/>
    <p:sldId id="338" r:id="rId47"/>
    <p:sldId id="339" r:id="rId48"/>
    <p:sldId id="313" r:id="rId49"/>
    <p:sldId id="350" r:id="rId50"/>
    <p:sldId id="287" r:id="rId51"/>
    <p:sldId id="316" r:id="rId52"/>
    <p:sldId id="323" r:id="rId53"/>
    <p:sldId id="340" r:id="rId54"/>
    <p:sldId id="318" r:id="rId55"/>
    <p:sldId id="341" r:id="rId56"/>
    <p:sldId id="327" r:id="rId57"/>
    <p:sldId id="342" r:id="rId58"/>
    <p:sldId id="321" r:id="rId59"/>
    <p:sldId id="320" r:id="rId60"/>
    <p:sldId id="343" r:id="rId61"/>
    <p:sldId id="359" r:id="rId62"/>
    <p:sldId id="344" r:id="rId63"/>
    <p:sldId id="345" r:id="rId64"/>
    <p:sldId id="317" r:id="rId65"/>
    <p:sldId id="326" r:id="rId66"/>
    <p:sldId id="324" r:id="rId67"/>
    <p:sldId id="346" r:id="rId68"/>
    <p:sldId id="347" r:id="rId69"/>
    <p:sldId id="348" r:id="rId70"/>
    <p:sldId id="349" r:id="rId71"/>
    <p:sldId id="283" r:id="rId72"/>
    <p:sldId id="355" r:id="rId73"/>
    <p:sldId id="356" r:id="rId74"/>
    <p:sldId id="267" r:id="rId75"/>
    <p:sldId id="358" r:id="rId76"/>
    <p:sldId id="357" r:id="rId77"/>
    <p:sldId id="360" r:id="rId78"/>
    <p:sldId id="361" r:id="rId79"/>
    <p:sldId id="362" r:id="rId80"/>
    <p:sldId id="363" r:id="rId81"/>
    <p:sldId id="329" r:id="rId82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ППО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1535</c:v>
                </c:pt>
                <c:pt idx="1">
                  <c:v>1532</c:v>
                </c:pt>
                <c:pt idx="2">
                  <c:v>1527</c:v>
                </c:pt>
                <c:pt idx="3">
                  <c:v>1519</c:v>
                </c:pt>
                <c:pt idx="4">
                  <c:v>1488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8-48AB-96CC-62D9CB3732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коллективных договоров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1502</c:v>
                </c:pt>
                <c:pt idx="1">
                  <c:v>1503</c:v>
                </c:pt>
                <c:pt idx="2">
                  <c:v>1490</c:v>
                </c:pt>
                <c:pt idx="3">
                  <c:v>1485</c:v>
                </c:pt>
                <c:pt idx="4">
                  <c:v>1466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C8-48AB-96CC-62D9CB3732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1530304"/>
        <c:axId val="1461537376"/>
      </c:barChart>
      <c:catAx>
        <c:axId val="146153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37376"/>
        <c:crosses val="autoZero"/>
        <c:auto val="1"/>
        <c:lblAlgn val="ctr"/>
        <c:lblOffset val="100"/>
        <c:noMultiLvlLbl val="0"/>
      </c:catAx>
      <c:valAx>
        <c:axId val="146153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3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охвата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0.97899999999999998</c:v>
                </c:pt>
                <c:pt idx="1">
                  <c:v>0.98099999999999998</c:v>
                </c:pt>
                <c:pt idx="2">
                  <c:v>0.9758</c:v>
                </c:pt>
                <c:pt idx="3">
                  <c:v>0.97799999999999998</c:v>
                </c:pt>
                <c:pt idx="4">
                  <c:v>0.98499999999999999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6A-47D2-AD2F-DF7530E4D2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61541184"/>
        <c:axId val="1461533024"/>
      </c:lineChart>
      <c:catAx>
        <c:axId val="146154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33024"/>
        <c:crosses val="autoZero"/>
        <c:auto val="1"/>
        <c:lblAlgn val="ctr"/>
        <c:lblOffset val="100"/>
        <c:noMultiLvlLbl val="0"/>
      </c:catAx>
      <c:valAx>
        <c:axId val="146153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4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Работающих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144289</c:v>
                </c:pt>
                <c:pt idx="1">
                  <c:v>141477</c:v>
                </c:pt>
                <c:pt idx="2">
                  <c:v>140065</c:v>
                </c:pt>
                <c:pt idx="3">
                  <c:v>139772</c:v>
                </c:pt>
                <c:pt idx="4">
                  <c:v>136240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4E-442C-BBF4-A4EC2B5182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Членов профсоюза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108528</c:v>
                </c:pt>
                <c:pt idx="1">
                  <c:v>106095</c:v>
                </c:pt>
                <c:pt idx="2">
                  <c:v>104890</c:v>
                </c:pt>
                <c:pt idx="3">
                  <c:v>103115</c:v>
                </c:pt>
                <c:pt idx="4">
                  <c:v>99167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4E-442C-BBF4-A4EC2B518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1533568"/>
        <c:axId val="1461541728"/>
      </c:barChart>
      <c:catAx>
        <c:axId val="146153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41728"/>
        <c:crosses val="autoZero"/>
        <c:auto val="1"/>
        <c:lblAlgn val="ctr"/>
        <c:lblOffset val="100"/>
        <c:noMultiLvlLbl val="0"/>
      </c:catAx>
      <c:valAx>
        <c:axId val="146154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153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2018</a:t>
            </a:r>
            <a:r>
              <a:rPr lang="ru-RU" baseline="0"/>
              <a:t> год</a:t>
            </a:r>
            <a:endParaRPr lang="ru-RU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расходной части профсоюзного бюджета состоит из: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Содержание аппарата управления</c:v>
                </c:pt>
                <c:pt idx="1">
                  <c:v>Международная работа</c:v>
                </c:pt>
                <c:pt idx="2">
                  <c:v>Отчисления в Фонд солидарности</c:v>
                </c:pt>
                <c:pt idx="3">
                  <c:v>Прочие расходы</c:v>
                </c:pt>
                <c:pt idx="4">
                  <c:v>Материальная помощь членам профсоюзов</c:v>
                </c:pt>
                <c:pt idx="5">
                  <c:v>Премирование профактива</c:v>
                </c:pt>
                <c:pt idx="6">
                  <c:v>Перечисления вышестоящим органам</c:v>
                </c:pt>
                <c:pt idx="7">
                  <c:v>Целевые мероприятия</c:v>
                </c:pt>
                <c:pt idx="8">
                  <c:v>Расходы по коллективным договорам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0.33</c:v>
                </c:pt>
                <c:pt idx="1">
                  <c:v>2E-3</c:v>
                </c:pt>
                <c:pt idx="2">
                  <c:v>1.0999999999999999E-2</c:v>
                </c:pt>
                <c:pt idx="3">
                  <c:v>1.6E-2</c:v>
                </c:pt>
                <c:pt idx="4">
                  <c:v>0.157</c:v>
                </c:pt>
                <c:pt idx="5">
                  <c:v>2.9000000000000001E-2</c:v>
                </c:pt>
                <c:pt idx="6">
                  <c:v>8.5999999999999993E-2</c:v>
                </c:pt>
                <c:pt idx="7">
                  <c:v>0.32</c:v>
                </c:pt>
                <c:pt idx="8">
                  <c:v>4.9000000000000002E-2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2F-4C1E-B244-9015145FCE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2016</a:t>
            </a:r>
            <a:r>
              <a:rPr lang="ru-RU" baseline="0"/>
              <a:t> год</a:t>
            </a:r>
            <a:endParaRPr lang="ru-RU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расходной части профсоюзного бюджета состоит из: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Содержание аппарата управления</c:v>
                </c:pt>
                <c:pt idx="1">
                  <c:v>Международная работа</c:v>
                </c:pt>
                <c:pt idx="2">
                  <c:v>Отчисления в Фонд солидарности</c:v>
                </c:pt>
                <c:pt idx="3">
                  <c:v>Прочие расходы</c:v>
                </c:pt>
                <c:pt idx="4">
                  <c:v>Материальная помощь членам профсоюзов</c:v>
                </c:pt>
                <c:pt idx="5">
                  <c:v>Премирование профактива</c:v>
                </c:pt>
                <c:pt idx="6">
                  <c:v>Перечисления вышестоящим органам</c:v>
                </c:pt>
                <c:pt idx="7">
                  <c:v>Целевые мероприятия</c:v>
                </c:pt>
                <c:pt idx="8">
                  <c:v>Расходы по коллективным договорам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0.33600000000000002</c:v>
                </c:pt>
                <c:pt idx="1">
                  <c:v>2E-3</c:v>
                </c:pt>
                <c:pt idx="2">
                  <c:v>8.9999999999999993E-3</c:v>
                </c:pt>
                <c:pt idx="3">
                  <c:v>2.5000000000000001E-2</c:v>
                </c:pt>
                <c:pt idx="4">
                  <c:v>0.14899999999999999</c:v>
                </c:pt>
                <c:pt idx="5">
                  <c:v>2.7E-2</c:v>
                </c:pt>
                <c:pt idx="6">
                  <c:v>8.6999999999999994E-2</c:v>
                </c:pt>
                <c:pt idx="7">
                  <c:v>0.308</c:v>
                </c:pt>
                <c:pt idx="8">
                  <c:v>5.7000000000000002E-2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5B-414A-A0D4-49AD8CDCAFF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2017</a:t>
            </a:r>
            <a:r>
              <a:rPr lang="ru-RU" baseline="0"/>
              <a:t> год</a:t>
            </a:r>
            <a:endParaRPr lang="ru-RU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расходной части профсоюзного бюджета состоит из: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Содержание аппарата управления</c:v>
                </c:pt>
                <c:pt idx="1">
                  <c:v>Международная работа</c:v>
                </c:pt>
                <c:pt idx="2">
                  <c:v>Отчисления в Фонд солидарности</c:v>
                </c:pt>
                <c:pt idx="3">
                  <c:v>Прочие расходы</c:v>
                </c:pt>
                <c:pt idx="4">
                  <c:v>Материальная помощь членам профсоюзов</c:v>
                </c:pt>
                <c:pt idx="5">
                  <c:v>Премирование профактива</c:v>
                </c:pt>
                <c:pt idx="6">
                  <c:v>Перечисления вышестоящим органам</c:v>
                </c:pt>
                <c:pt idx="7">
                  <c:v>Целевые мероприятия</c:v>
                </c:pt>
                <c:pt idx="8">
                  <c:v>Расходы по коллективным договорам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0.32400000000000001</c:v>
                </c:pt>
                <c:pt idx="1">
                  <c:v>2E-3</c:v>
                </c:pt>
                <c:pt idx="2">
                  <c:v>6.0000000000000001E-3</c:v>
                </c:pt>
                <c:pt idx="3">
                  <c:v>3.9E-2</c:v>
                </c:pt>
                <c:pt idx="4">
                  <c:v>0.154</c:v>
                </c:pt>
                <c:pt idx="5">
                  <c:v>2.5999999999999999E-2</c:v>
                </c:pt>
                <c:pt idx="6">
                  <c:v>8.4000000000000005E-2</c:v>
                </c:pt>
                <c:pt idx="7">
                  <c:v>0.32100000000000001</c:v>
                </c:pt>
                <c:pt idx="8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C-41D2-BB8B-8D8A010C9E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2019</a:t>
            </a:r>
            <a:r>
              <a:rPr lang="ru-RU" baseline="0"/>
              <a:t> год</a:t>
            </a:r>
            <a:endParaRPr lang="ru-RU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расходной части профсоюзного бюджета состоит из: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Содержание аппарата управления</c:v>
                </c:pt>
                <c:pt idx="1">
                  <c:v>Международная работа</c:v>
                </c:pt>
                <c:pt idx="2">
                  <c:v>Отчисления в Фонд солидарности</c:v>
                </c:pt>
                <c:pt idx="3">
                  <c:v>Прочие расходы</c:v>
                </c:pt>
                <c:pt idx="4">
                  <c:v>Материальная помощь членам профсоюзов</c:v>
                </c:pt>
                <c:pt idx="5">
                  <c:v>Премирование профактива</c:v>
                </c:pt>
                <c:pt idx="6">
                  <c:v>Перечисления вышестоящим органам</c:v>
                </c:pt>
                <c:pt idx="7">
                  <c:v>Целевые мероприятия</c:v>
                </c:pt>
                <c:pt idx="8">
                  <c:v>Расходы по коллективным договорам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0.30499999999999999</c:v>
                </c:pt>
                <c:pt idx="1">
                  <c:v>1E-3</c:v>
                </c:pt>
                <c:pt idx="2">
                  <c:v>1.0999999999999999E-2</c:v>
                </c:pt>
                <c:pt idx="3">
                  <c:v>2.8000000000000001E-2</c:v>
                </c:pt>
                <c:pt idx="4">
                  <c:v>0.153</c:v>
                </c:pt>
                <c:pt idx="5">
                  <c:v>3.9E-2</c:v>
                </c:pt>
                <c:pt idx="6">
                  <c:v>8.5000000000000006E-2</c:v>
                </c:pt>
                <c:pt idx="7">
                  <c:v>0.33100000000000002</c:v>
                </c:pt>
                <c:pt idx="8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03-45BD-A1DB-E01CB3F70FF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расходной части профсоюзного бюджета состоит из: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Содержание аппарата управления</c:v>
                </c:pt>
                <c:pt idx="1">
                  <c:v>Международная работа</c:v>
                </c:pt>
                <c:pt idx="2">
                  <c:v>Отчисления в Фонд солидарности</c:v>
                </c:pt>
                <c:pt idx="3">
                  <c:v>Прочие расходы</c:v>
                </c:pt>
                <c:pt idx="4">
                  <c:v>Материальная помощь членам профсоюзов</c:v>
                </c:pt>
                <c:pt idx="5">
                  <c:v>Премирование профактива</c:v>
                </c:pt>
                <c:pt idx="6">
                  <c:v>Перечисления вышестоящим органам</c:v>
                </c:pt>
                <c:pt idx="7">
                  <c:v>Целевые мероприятия</c:v>
                </c:pt>
                <c:pt idx="8">
                  <c:v>Расходы по коллективным договорам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8BDE-40D1-B4DB-7EA8836929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6.9012281082369037E-2"/>
          <c:y val="3.8461538461538464E-2"/>
          <c:w val="0.900873160709043"/>
          <c:h val="0.921779063331369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10BEC-71F8-437E-AB62-BB5340530A68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C4088D-3F0A-470D-8F5E-E6CAB43F138C}">
      <dgm:prSet phldrT="[Текст]" custT="1"/>
      <dgm:spPr>
        <a:xfrm>
          <a:off x="6354" y="2755"/>
          <a:ext cx="10960091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54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Структура аппарата Федерации</a:t>
          </a:r>
          <a:endParaRPr lang="ru-RU" sz="54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FB2123A-A3A4-4487-A7E8-FED3D22D7725}" type="parTrans" cxnId="{8D767E29-6C37-46BA-BF9E-5BABF1BEACC2}">
      <dgm:prSet/>
      <dgm:spPr/>
      <dgm:t>
        <a:bodyPr/>
        <a:lstStyle/>
        <a:p>
          <a:endParaRPr lang="ru-RU"/>
        </a:p>
      </dgm:t>
    </dgm:pt>
    <dgm:pt modelId="{6CABD25B-3D0C-4493-9658-35BA216FBC77}" type="sibTrans" cxnId="{8D767E29-6C37-46BA-BF9E-5BABF1BEACC2}">
      <dgm:prSet/>
      <dgm:spPr/>
      <dgm:t>
        <a:bodyPr/>
        <a:lstStyle/>
        <a:p>
          <a:endParaRPr lang="ru-RU"/>
        </a:p>
      </dgm:t>
    </dgm:pt>
    <dgm:pt modelId="{3EDE2B2C-E156-4983-A1E1-CD619E098EA8}">
      <dgm:prSet phldrT="[Текст]"/>
      <dgm:spPr>
        <a:xfrm>
          <a:off x="17856" y="307433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организационной работы 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75D0A5B-FA98-4F46-BF5D-30B93A51426A}" type="parTrans" cxnId="{C4063B05-D5E6-427E-8020-3574EA6FECFD}">
      <dgm:prSet/>
      <dgm:spPr/>
      <dgm:t>
        <a:bodyPr/>
        <a:lstStyle/>
        <a:p>
          <a:endParaRPr lang="ru-RU"/>
        </a:p>
      </dgm:t>
    </dgm:pt>
    <dgm:pt modelId="{A1AEF576-8E9F-4675-8AB3-88987044CF59}" type="sibTrans" cxnId="{C4063B05-D5E6-427E-8020-3574EA6FECFD}">
      <dgm:prSet/>
      <dgm:spPr/>
      <dgm:t>
        <a:bodyPr/>
        <a:lstStyle/>
        <a:p>
          <a:endParaRPr lang="ru-RU"/>
        </a:p>
      </dgm:t>
    </dgm:pt>
    <dgm:pt modelId="{752815CA-9A53-4CE9-B677-1CF8FC117799}">
      <dgm:prSet phldrT="[Текст]"/>
      <dgm:spPr>
        <a:xfrm>
          <a:off x="1246220" y="307433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информационной работы и связи с общественностью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CDD5CE-A4A0-414E-A025-B39B3F837DBE}" type="parTrans" cxnId="{E3844F52-8223-4BAB-A7DB-486D009279C7}">
      <dgm:prSet/>
      <dgm:spPr/>
      <dgm:t>
        <a:bodyPr/>
        <a:lstStyle/>
        <a:p>
          <a:endParaRPr lang="ru-RU"/>
        </a:p>
      </dgm:t>
    </dgm:pt>
    <dgm:pt modelId="{BD043614-41E8-4B58-B0DF-17537BE2758A}" type="sibTrans" cxnId="{E3844F52-8223-4BAB-A7DB-486D009279C7}">
      <dgm:prSet/>
      <dgm:spPr/>
      <dgm:t>
        <a:bodyPr/>
        <a:lstStyle/>
        <a:p>
          <a:endParaRPr lang="ru-RU"/>
        </a:p>
      </dgm:t>
    </dgm:pt>
    <dgm:pt modelId="{34DBCE81-0EAE-4CE0-ABCE-FB9B64E9E2B3}">
      <dgm:prSet phldrT="[Текст]"/>
      <dgm:spPr>
        <a:xfrm>
          <a:off x="2474584" y="307433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социально-трудовых отношений и охраны труда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75B5877-82E1-4AD6-BD98-BA7CBC389201}" type="parTrans" cxnId="{7A80A887-0BF4-40AF-AD13-3FD7491C4D23}">
      <dgm:prSet/>
      <dgm:spPr/>
      <dgm:t>
        <a:bodyPr/>
        <a:lstStyle/>
        <a:p>
          <a:endParaRPr lang="ru-RU"/>
        </a:p>
      </dgm:t>
    </dgm:pt>
    <dgm:pt modelId="{E99F8F10-2D42-429A-9F19-B5732E9D2923}" type="sibTrans" cxnId="{7A80A887-0BF4-40AF-AD13-3FD7491C4D23}">
      <dgm:prSet/>
      <dgm:spPr/>
      <dgm:t>
        <a:bodyPr/>
        <a:lstStyle/>
        <a:p>
          <a:endParaRPr lang="ru-RU"/>
        </a:p>
      </dgm:t>
    </dgm:pt>
    <dgm:pt modelId="{29F74F6F-086C-4EA4-81E2-5671DF3F63C3}">
      <dgm:prSet/>
      <dgm:spPr>
        <a:xfrm>
          <a:off x="3702948" y="307433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правозащитной работы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A8B256D-4BFC-444C-A266-A618F6EED324}" type="parTrans" cxnId="{3D7ECA00-2668-4D1A-8B7B-2A84F0D22F17}">
      <dgm:prSet/>
      <dgm:spPr/>
      <dgm:t>
        <a:bodyPr/>
        <a:lstStyle/>
        <a:p>
          <a:endParaRPr lang="ru-RU"/>
        </a:p>
      </dgm:t>
    </dgm:pt>
    <dgm:pt modelId="{5B458C3B-D6F5-4CAC-8DF2-C980FC33F47A}" type="sibTrans" cxnId="{3D7ECA00-2668-4D1A-8B7B-2A84F0D22F17}">
      <dgm:prSet/>
      <dgm:spPr/>
      <dgm:t>
        <a:bodyPr/>
        <a:lstStyle/>
        <a:p>
          <a:endParaRPr lang="ru-RU"/>
        </a:p>
      </dgm:t>
    </dgm:pt>
    <dgm:pt modelId="{CC6D03FE-CA59-426D-8128-882E49B27606}">
      <dgm:prSet/>
      <dgm:spPr>
        <a:xfrm>
          <a:off x="4931313" y="307433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Финансово-экономический отдел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815C450-29B9-4849-81A1-342D6F98FBF0}" type="parTrans" cxnId="{F9CC618A-8697-49BF-AC88-B93EFBF80D85}">
      <dgm:prSet/>
      <dgm:spPr/>
      <dgm:t>
        <a:bodyPr/>
        <a:lstStyle/>
        <a:p>
          <a:endParaRPr lang="ru-RU"/>
        </a:p>
      </dgm:t>
    </dgm:pt>
    <dgm:pt modelId="{B48DA845-9F6A-4824-94EC-4A7384ECA9CD}" type="sibTrans" cxnId="{F9CC618A-8697-49BF-AC88-B93EFBF80D85}">
      <dgm:prSet/>
      <dgm:spPr/>
      <dgm:t>
        <a:bodyPr/>
        <a:lstStyle/>
        <a:p>
          <a:endParaRPr lang="ru-RU"/>
        </a:p>
      </dgm:t>
    </dgm:pt>
    <dgm:pt modelId="{A374CE68-C3B1-4508-A9EB-C9AAE81D37CA}">
      <dgm:prSet/>
      <dgm:spPr>
        <a:xfrm>
          <a:off x="6159677" y="307158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административно-хозяйственного обслуживания и управления имуществом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078B7EC-0C78-44DA-8297-786E826E813B}" type="parTrans" cxnId="{3F23FE08-F743-468B-8C6E-04918335E376}">
      <dgm:prSet/>
      <dgm:spPr/>
      <dgm:t>
        <a:bodyPr/>
        <a:lstStyle/>
        <a:p>
          <a:endParaRPr lang="ru-RU"/>
        </a:p>
      </dgm:t>
    </dgm:pt>
    <dgm:pt modelId="{2638D7E1-72E9-4701-8AD3-781108E07181}" type="sibTrans" cxnId="{3F23FE08-F743-468B-8C6E-04918335E376}">
      <dgm:prSet/>
      <dgm:spPr/>
      <dgm:t>
        <a:bodyPr/>
        <a:lstStyle/>
        <a:p>
          <a:endParaRPr lang="ru-RU"/>
        </a:p>
      </dgm:t>
    </dgm:pt>
    <dgm:pt modelId="{CA1FEA3C-9016-44E4-B4EE-A57A6335406D}">
      <dgm:prSet/>
      <dgm:spPr>
        <a:xfrm>
          <a:off x="7365072" y="307158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развития профсоюзного движения, солидарных действий, молодежной политики и  международного сотрудничества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5EF958C-8389-40AA-B3BD-4EE1B55E3B08}" type="parTrans" cxnId="{104EC55E-8936-43CC-97FE-133AF0721CD5}">
      <dgm:prSet/>
      <dgm:spPr/>
      <dgm:t>
        <a:bodyPr/>
        <a:lstStyle/>
        <a:p>
          <a:endParaRPr lang="ru-RU"/>
        </a:p>
      </dgm:t>
    </dgm:pt>
    <dgm:pt modelId="{9543C444-264F-416F-99E4-D5FDEEC9480E}" type="sibTrans" cxnId="{104EC55E-8936-43CC-97FE-133AF0721CD5}">
      <dgm:prSet/>
      <dgm:spPr/>
      <dgm:t>
        <a:bodyPr/>
        <a:lstStyle/>
        <a:p>
          <a:endParaRPr lang="ru-RU"/>
        </a:p>
      </dgm:t>
    </dgm:pt>
    <dgm:pt modelId="{5CDF9BD0-17B1-4675-83C4-5F43A322C981}">
      <dgm:prSet/>
      <dgm:spPr>
        <a:xfrm>
          <a:off x="8593436" y="307158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Учебно-методический центр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781D62E-220E-43B2-8FA3-B25740DFECB7}" type="parTrans" cxnId="{3286FEE5-524D-42E2-ACD6-B3B0204EE67B}">
      <dgm:prSet/>
      <dgm:spPr/>
      <dgm:t>
        <a:bodyPr/>
        <a:lstStyle/>
        <a:p>
          <a:endParaRPr lang="ru-RU"/>
        </a:p>
      </dgm:t>
    </dgm:pt>
    <dgm:pt modelId="{D2E739B9-185E-4F47-BA44-EFDB37FB4083}" type="sibTrans" cxnId="{3286FEE5-524D-42E2-ACD6-B3B0204EE67B}">
      <dgm:prSet/>
      <dgm:spPr/>
      <dgm:t>
        <a:bodyPr/>
        <a:lstStyle/>
        <a:p>
          <a:endParaRPr lang="ru-RU"/>
        </a:p>
      </dgm:t>
    </dgm:pt>
    <dgm:pt modelId="{5DCC2EFC-DBEB-4E0C-9BFB-5F4E51932D70}">
      <dgm:prSet/>
      <dgm:spPr>
        <a:xfrm>
          <a:off x="9833268" y="3071580"/>
          <a:ext cx="1133177" cy="27771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Музей-архив</a:t>
          </a:r>
          <a:endParaRPr lang="ru-RU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B0515DB-1814-4DB7-9907-F459331EE06C}" type="parTrans" cxnId="{F6B91BDD-CEF0-410F-80FD-D11AE068637F}">
      <dgm:prSet/>
      <dgm:spPr/>
      <dgm:t>
        <a:bodyPr/>
        <a:lstStyle/>
        <a:p>
          <a:endParaRPr lang="ru-RU"/>
        </a:p>
      </dgm:t>
    </dgm:pt>
    <dgm:pt modelId="{7D2116DE-58BA-4D8A-871D-01DB9B240C1C}" type="sibTrans" cxnId="{F6B91BDD-CEF0-410F-80FD-D11AE068637F}">
      <dgm:prSet/>
      <dgm:spPr/>
      <dgm:t>
        <a:bodyPr/>
        <a:lstStyle/>
        <a:p>
          <a:endParaRPr lang="ru-RU"/>
        </a:p>
      </dgm:t>
    </dgm:pt>
    <dgm:pt modelId="{1E031FC2-A8F3-4191-A170-A10BEA7AD7DB}" type="pres">
      <dgm:prSet presAssocID="{A7C10BEC-71F8-437E-AB62-BB5340530A6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5349DA0-1C75-4A2B-A0D0-89C4A39419FE}" type="pres">
      <dgm:prSet presAssocID="{91C4088D-3F0A-470D-8F5E-E6CAB43F138C}" presName="vertOne" presStyleCnt="0"/>
      <dgm:spPr/>
    </dgm:pt>
    <dgm:pt modelId="{A843A4B1-0035-4061-BE4E-CC6377B2961F}" type="pres">
      <dgm:prSet presAssocID="{91C4088D-3F0A-470D-8F5E-E6CAB43F138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5E2E79-FA4D-44D2-94A0-C94DE6989EEB}" type="pres">
      <dgm:prSet presAssocID="{91C4088D-3F0A-470D-8F5E-E6CAB43F138C}" presName="parTransOne" presStyleCnt="0"/>
      <dgm:spPr/>
    </dgm:pt>
    <dgm:pt modelId="{5A8DD01D-8BA5-4CCF-94D4-69B7EE2B1271}" type="pres">
      <dgm:prSet presAssocID="{91C4088D-3F0A-470D-8F5E-E6CAB43F138C}" presName="horzOne" presStyleCnt="0"/>
      <dgm:spPr/>
    </dgm:pt>
    <dgm:pt modelId="{BF23DC43-87E6-491F-A567-9265BE084F0B}" type="pres">
      <dgm:prSet presAssocID="{3EDE2B2C-E156-4983-A1E1-CD619E098EA8}" presName="vertTwo" presStyleCnt="0"/>
      <dgm:spPr/>
    </dgm:pt>
    <dgm:pt modelId="{77C4B79D-50D1-40C8-B9D0-F895619825A9}" type="pres">
      <dgm:prSet presAssocID="{3EDE2B2C-E156-4983-A1E1-CD619E098EA8}" presName="txTwo" presStyleLbl="node2" presStyleIdx="0" presStyleCnt="9" custLinFactNeighborX="1015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74C5DC-D945-4953-823F-1607FE04F09D}" type="pres">
      <dgm:prSet presAssocID="{3EDE2B2C-E156-4983-A1E1-CD619E098EA8}" presName="horzTwo" presStyleCnt="0"/>
      <dgm:spPr/>
    </dgm:pt>
    <dgm:pt modelId="{67837278-1DCA-4F3C-AF06-88936C67B49E}" type="pres">
      <dgm:prSet presAssocID="{A1AEF576-8E9F-4675-8AB3-88987044CF59}" presName="sibSpaceTwo" presStyleCnt="0"/>
      <dgm:spPr/>
    </dgm:pt>
    <dgm:pt modelId="{271FA2E9-DB5C-4D29-B4BF-88B4E94F2CA3}" type="pres">
      <dgm:prSet presAssocID="{752815CA-9A53-4CE9-B677-1CF8FC117799}" presName="vertTwo" presStyleCnt="0"/>
      <dgm:spPr/>
    </dgm:pt>
    <dgm:pt modelId="{E7961701-1BC1-4ECD-8702-E0F477DED9E6}" type="pres">
      <dgm:prSet presAssocID="{752815CA-9A53-4CE9-B677-1CF8FC117799}" presName="txTwo" presStyleLbl="node2" presStyleIdx="1" presStyleCnt="9" custLinFactNeighborX="1015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1BBCFA-C593-40E9-AA17-AE6F40C7138D}" type="pres">
      <dgm:prSet presAssocID="{752815CA-9A53-4CE9-B677-1CF8FC117799}" presName="horzTwo" presStyleCnt="0"/>
      <dgm:spPr/>
    </dgm:pt>
    <dgm:pt modelId="{769F3C2D-9CEB-433C-A266-5879892630E2}" type="pres">
      <dgm:prSet presAssocID="{BD043614-41E8-4B58-B0DF-17537BE2758A}" presName="sibSpaceTwo" presStyleCnt="0"/>
      <dgm:spPr/>
    </dgm:pt>
    <dgm:pt modelId="{AAC90527-C157-46D4-935D-8900FE72B631}" type="pres">
      <dgm:prSet presAssocID="{34DBCE81-0EAE-4CE0-ABCE-FB9B64E9E2B3}" presName="vertTwo" presStyleCnt="0"/>
      <dgm:spPr/>
    </dgm:pt>
    <dgm:pt modelId="{3F3A215D-0C83-46AF-A455-52B9AD653B35}" type="pres">
      <dgm:prSet presAssocID="{34DBCE81-0EAE-4CE0-ABCE-FB9B64E9E2B3}" presName="txTwo" presStyleLbl="node2" presStyleIdx="2" presStyleCnt="9" custLinFactNeighborX="1015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F436C3-2824-4816-AEE6-2BBB9CC1A4FA}" type="pres">
      <dgm:prSet presAssocID="{34DBCE81-0EAE-4CE0-ABCE-FB9B64E9E2B3}" presName="horzTwo" presStyleCnt="0"/>
      <dgm:spPr/>
    </dgm:pt>
    <dgm:pt modelId="{42C849B1-E785-4967-A240-6E666C7B9079}" type="pres">
      <dgm:prSet presAssocID="{E99F8F10-2D42-429A-9F19-B5732E9D2923}" presName="sibSpaceTwo" presStyleCnt="0"/>
      <dgm:spPr/>
    </dgm:pt>
    <dgm:pt modelId="{74D87814-C907-43F7-8DA3-497DAC190306}" type="pres">
      <dgm:prSet presAssocID="{29F74F6F-086C-4EA4-81E2-5671DF3F63C3}" presName="vertTwo" presStyleCnt="0"/>
      <dgm:spPr/>
    </dgm:pt>
    <dgm:pt modelId="{9661939D-24ED-4DF5-BDB1-5545C5C7C933}" type="pres">
      <dgm:prSet presAssocID="{29F74F6F-086C-4EA4-81E2-5671DF3F63C3}" presName="txTwo" presStyleLbl="node2" presStyleIdx="3" presStyleCnt="9" custLinFactNeighborX="1015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11F8FE-862E-4724-BA43-EF3DD376F6CA}" type="pres">
      <dgm:prSet presAssocID="{29F74F6F-086C-4EA4-81E2-5671DF3F63C3}" presName="horzTwo" presStyleCnt="0"/>
      <dgm:spPr/>
    </dgm:pt>
    <dgm:pt modelId="{F1851510-0469-4045-8FCD-273A2F9DC5FB}" type="pres">
      <dgm:prSet presAssocID="{5B458C3B-D6F5-4CAC-8DF2-C980FC33F47A}" presName="sibSpaceTwo" presStyleCnt="0"/>
      <dgm:spPr/>
    </dgm:pt>
    <dgm:pt modelId="{ABE3BB49-29DE-4B76-8397-203F8A65FAA3}" type="pres">
      <dgm:prSet presAssocID="{CC6D03FE-CA59-426D-8128-882E49B27606}" presName="vertTwo" presStyleCnt="0"/>
      <dgm:spPr/>
    </dgm:pt>
    <dgm:pt modelId="{AAB347D4-3433-4BC0-BFA8-823E2DA800DB}" type="pres">
      <dgm:prSet presAssocID="{CC6D03FE-CA59-426D-8128-882E49B27606}" presName="txTwo" presStyleLbl="node2" presStyleIdx="4" presStyleCnt="9" custLinFactNeighborX="1015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CE79F4-6825-41E3-88F6-0C749FEC1777}" type="pres">
      <dgm:prSet presAssocID="{CC6D03FE-CA59-426D-8128-882E49B27606}" presName="horzTwo" presStyleCnt="0"/>
      <dgm:spPr/>
    </dgm:pt>
    <dgm:pt modelId="{C1C28C71-9588-4D0B-9781-E1241FCA7A8C}" type="pres">
      <dgm:prSet presAssocID="{B48DA845-9F6A-4824-94EC-4A7384ECA9CD}" presName="sibSpaceTwo" presStyleCnt="0"/>
      <dgm:spPr/>
    </dgm:pt>
    <dgm:pt modelId="{8D736B75-B173-4724-AC7D-62EBA2C251B1}" type="pres">
      <dgm:prSet presAssocID="{A374CE68-C3B1-4508-A9EB-C9AAE81D37CA}" presName="vertTwo" presStyleCnt="0"/>
      <dgm:spPr/>
    </dgm:pt>
    <dgm:pt modelId="{87AF9773-D56A-4A98-B4B8-83B4C4C8EAB5}" type="pres">
      <dgm:prSet presAssocID="{A374CE68-C3B1-4508-A9EB-C9AAE81D37CA}" presName="txTwo" presStyleLbl="node2" presStyleIdx="5" presStyleCnt="9" custLinFactNeighborX="10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B22BD7-36CA-4001-A68A-F27321BB6E72}" type="pres">
      <dgm:prSet presAssocID="{A374CE68-C3B1-4508-A9EB-C9AAE81D37CA}" presName="horzTwo" presStyleCnt="0"/>
      <dgm:spPr/>
    </dgm:pt>
    <dgm:pt modelId="{F7CF1569-F239-4AE4-998E-AD7FC51CBFE9}" type="pres">
      <dgm:prSet presAssocID="{2638D7E1-72E9-4701-8AD3-781108E07181}" presName="sibSpaceTwo" presStyleCnt="0"/>
      <dgm:spPr/>
    </dgm:pt>
    <dgm:pt modelId="{1E47A09B-D577-446E-AC3E-D18ED7AD333B}" type="pres">
      <dgm:prSet presAssocID="{CA1FEA3C-9016-44E4-B4EE-A57A6335406D}" presName="vertTwo" presStyleCnt="0"/>
      <dgm:spPr/>
    </dgm:pt>
    <dgm:pt modelId="{B07C4CAA-EA3D-414B-A790-DC5A6D357998}" type="pres">
      <dgm:prSet presAssocID="{CA1FEA3C-9016-44E4-B4EE-A57A6335406D}" presName="txTwo" presStyleLbl="node2" presStyleIdx="6" presStyleCnt="9" custLinFactNeighborX="-10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727AB-EFDA-4FA7-8015-A49C80BF3171}" type="pres">
      <dgm:prSet presAssocID="{CA1FEA3C-9016-44E4-B4EE-A57A6335406D}" presName="horzTwo" presStyleCnt="0"/>
      <dgm:spPr/>
    </dgm:pt>
    <dgm:pt modelId="{F4CC93EB-1774-471D-98A2-7A2A8B414DB1}" type="pres">
      <dgm:prSet presAssocID="{9543C444-264F-416F-99E4-D5FDEEC9480E}" presName="sibSpaceTwo" presStyleCnt="0"/>
      <dgm:spPr/>
    </dgm:pt>
    <dgm:pt modelId="{DC85CA0F-7E4A-4B2C-8498-BB4026FC0CB1}" type="pres">
      <dgm:prSet presAssocID="{5CDF9BD0-17B1-4675-83C4-5F43A322C981}" presName="vertTwo" presStyleCnt="0"/>
      <dgm:spPr/>
    </dgm:pt>
    <dgm:pt modelId="{FCBABFA9-2826-424E-BFEE-860D6E878FF5}" type="pres">
      <dgm:prSet presAssocID="{5CDF9BD0-17B1-4675-83C4-5F43A322C981}" presName="txTwo" presStyleLbl="node2" presStyleIdx="7" presStyleCnt="9" custLinFactNeighborX="-10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E4582A-30C7-4814-9855-98A61A160894}" type="pres">
      <dgm:prSet presAssocID="{5CDF9BD0-17B1-4675-83C4-5F43A322C981}" presName="horzTwo" presStyleCnt="0"/>
      <dgm:spPr/>
    </dgm:pt>
    <dgm:pt modelId="{C0637557-8F64-44A3-9C60-DBF3086BDB14}" type="pres">
      <dgm:prSet presAssocID="{D2E739B9-185E-4F47-BA44-EFDB37FB4083}" presName="sibSpaceTwo" presStyleCnt="0"/>
      <dgm:spPr/>
    </dgm:pt>
    <dgm:pt modelId="{E37EB4B6-0E6E-4336-86A3-BEDFE4903C2C}" type="pres">
      <dgm:prSet presAssocID="{5DCC2EFC-DBEB-4E0C-9BFB-5F4E51932D70}" presName="vertTwo" presStyleCnt="0"/>
      <dgm:spPr/>
    </dgm:pt>
    <dgm:pt modelId="{DEBA1E62-3D22-46EC-875D-1CC01662ACAE}" type="pres">
      <dgm:prSet presAssocID="{5DCC2EFC-DBEB-4E0C-9BFB-5F4E51932D70}" presName="txTwo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547CB1-BA97-4874-8BD6-C868F8277108}" type="pres">
      <dgm:prSet presAssocID="{5DCC2EFC-DBEB-4E0C-9BFB-5F4E51932D70}" presName="horzTwo" presStyleCnt="0"/>
      <dgm:spPr/>
    </dgm:pt>
  </dgm:ptLst>
  <dgm:cxnLst>
    <dgm:cxn modelId="{E3844F52-8223-4BAB-A7DB-486D009279C7}" srcId="{91C4088D-3F0A-470D-8F5E-E6CAB43F138C}" destId="{752815CA-9A53-4CE9-B677-1CF8FC117799}" srcOrd="1" destOrd="0" parTransId="{E6CDD5CE-A4A0-414E-A025-B39B3F837DBE}" sibTransId="{BD043614-41E8-4B58-B0DF-17537BE2758A}"/>
    <dgm:cxn modelId="{8D767E29-6C37-46BA-BF9E-5BABF1BEACC2}" srcId="{A7C10BEC-71F8-437E-AB62-BB5340530A68}" destId="{91C4088D-3F0A-470D-8F5E-E6CAB43F138C}" srcOrd="0" destOrd="0" parTransId="{EFB2123A-A3A4-4487-A7E8-FED3D22D7725}" sibTransId="{6CABD25B-3D0C-4493-9658-35BA216FBC77}"/>
    <dgm:cxn modelId="{F6B91BDD-CEF0-410F-80FD-D11AE068637F}" srcId="{91C4088D-3F0A-470D-8F5E-E6CAB43F138C}" destId="{5DCC2EFC-DBEB-4E0C-9BFB-5F4E51932D70}" srcOrd="8" destOrd="0" parTransId="{BB0515DB-1814-4DB7-9907-F459331EE06C}" sibTransId="{7D2116DE-58BA-4D8A-871D-01DB9B240C1C}"/>
    <dgm:cxn modelId="{F9CC618A-8697-49BF-AC88-B93EFBF80D85}" srcId="{91C4088D-3F0A-470D-8F5E-E6CAB43F138C}" destId="{CC6D03FE-CA59-426D-8128-882E49B27606}" srcOrd="4" destOrd="0" parTransId="{E815C450-29B9-4849-81A1-342D6F98FBF0}" sibTransId="{B48DA845-9F6A-4824-94EC-4A7384ECA9CD}"/>
    <dgm:cxn modelId="{104EC55E-8936-43CC-97FE-133AF0721CD5}" srcId="{91C4088D-3F0A-470D-8F5E-E6CAB43F138C}" destId="{CA1FEA3C-9016-44E4-B4EE-A57A6335406D}" srcOrd="6" destOrd="0" parTransId="{A5EF958C-8389-40AA-B3BD-4EE1B55E3B08}" sibTransId="{9543C444-264F-416F-99E4-D5FDEEC9480E}"/>
    <dgm:cxn modelId="{F6098675-B0DF-4B4D-AEB7-E63AB91FE03F}" type="presOf" srcId="{91C4088D-3F0A-470D-8F5E-E6CAB43F138C}" destId="{A843A4B1-0035-4061-BE4E-CC6377B2961F}" srcOrd="0" destOrd="0" presId="urn:microsoft.com/office/officeart/2005/8/layout/hierarchy4"/>
    <dgm:cxn modelId="{C30F7560-0CB6-4992-BAD7-0DE2717DFBB0}" type="presOf" srcId="{CA1FEA3C-9016-44E4-B4EE-A57A6335406D}" destId="{B07C4CAA-EA3D-414B-A790-DC5A6D357998}" srcOrd="0" destOrd="0" presId="urn:microsoft.com/office/officeart/2005/8/layout/hierarchy4"/>
    <dgm:cxn modelId="{7A80A887-0BF4-40AF-AD13-3FD7491C4D23}" srcId="{91C4088D-3F0A-470D-8F5E-E6CAB43F138C}" destId="{34DBCE81-0EAE-4CE0-ABCE-FB9B64E9E2B3}" srcOrd="2" destOrd="0" parTransId="{F75B5877-82E1-4AD6-BD98-BA7CBC389201}" sibTransId="{E99F8F10-2D42-429A-9F19-B5732E9D2923}"/>
    <dgm:cxn modelId="{3286FEE5-524D-42E2-ACD6-B3B0204EE67B}" srcId="{91C4088D-3F0A-470D-8F5E-E6CAB43F138C}" destId="{5CDF9BD0-17B1-4675-83C4-5F43A322C981}" srcOrd="7" destOrd="0" parTransId="{C781D62E-220E-43B2-8FA3-B25740DFECB7}" sibTransId="{D2E739B9-185E-4F47-BA44-EFDB37FB4083}"/>
    <dgm:cxn modelId="{B041AC15-09F8-4BE3-9948-2FE99B0224E1}" type="presOf" srcId="{752815CA-9A53-4CE9-B677-1CF8FC117799}" destId="{E7961701-1BC1-4ECD-8702-E0F477DED9E6}" srcOrd="0" destOrd="0" presId="urn:microsoft.com/office/officeart/2005/8/layout/hierarchy4"/>
    <dgm:cxn modelId="{16D5A745-5BE3-4F86-AB15-918E5EA7C837}" type="presOf" srcId="{CC6D03FE-CA59-426D-8128-882E49B27606}" destId="{AAB347D4-3433-4BC0-BFA8-823E2DA800DB}" srcOrd="0" destOrd="0" presId="urn:microsoft.com/office/officeart/2005/8/layout/hierarchy4"/>
    <dgm:cxn modelId="{3D7ECA00-2668-4D1A-8B7B-2A84F0D22F17}" srcId="{91C4088D-3F0A-470D-8F5E-E6CAB43F138C}" destId="{29F74F6F-086C-4EA4-81E2-5671DF3F63C3}" srcOrd="3" destOrd="0" parTransId="{0A8B256D-4BFC-444C-A266-A618F6EED324}" sibTransId="{5B458C3B-D6F5-4CAC-8DF2-C980FC33F47A}"/>
    <dgm:cxn modelId="{7927A64A-CA1D-4250-8224-4D07632E1E39}" type="presOf" srcId="{5CDF9BD0-17B1-4675-83C4-5F43A322C981}" destId="{FCBABFA9-2826-424E-BFEE-860D6E878FF5}" srcOrd="0" destOrd="0" presId="urn:microsoft.com/office/officeart/2005/8/layout/hierarchy4"/>
    <dgm:cxn modelId="{4500B56A-AF83-4FCC-9A57-E2DBD6ED4705}" type="presOf" srcId="{5DCC2EFC-DBEB-4E0C-9BFB-5F4E51932D70}" destId="{DEBA1E62-3D22-46EC-875D-1CC01662ACAE}" srcOrd="0" destOrd="0" presId="urn:microsoft.com/office/officeart/2005/8/layout/hierarchy4"/>
    <dgm:cxn modelId="{651EF3A1-BF59-48E2-8285-C0EF3ABF06E4}" type="presOf" srcId="{A374CE68-C3B1-4508-A9EB-C9AAE81D37CA}" destId="{87AF9773-D56A-4A98-B4B8-83B4C4C8EAB5}" srcOrd="0" destOrd="0" presId="urn:microsoft.com/office/officeart/2005/8/layout/hierarchy4"/>
    <dgm:cxn modelId="{F2BC1973-E44E-4849-B13B-370BA0D051B5}" type="presOf" srcId="{3EDE2B2C-E156-4983-A1E1-CD619E098EA8}" destId="{77C4B79D-50D1-40C8-B9D0-F895619825A9}" srcOrd="0" destOrd="0" presId="urn:microsoft.com/office/officeart/2005/8/layout/hierarchy4"/>
    <dgm:cxn modelId="{B5AEEF64-781A-408D-A532-087BD9EF6C20}" type="presOf" srcId="{34DBCE81-0EAE-4CE0-ABCE-FB9B64E9E2B3}" destId="{3F3A215D-0C83-46AF-A455-52B9AD653B35}" srcOrd="0" destOrd="0" presId="urn:microsoft.com/office/officeart/2005/8/layout/hierarchy4"/>
    <dgm:cxn modelId="{EA90EDB7-08C8-486C-99FA-C759264EB6DE}" type="presOf" srcId="{A7C10BEC-71F8-437E-AB62-BB5340530A68}" destId="{1E031FC2-A8F3-4191-A170-A10BEA7AD7DB}" srcOrd="0" destOrd="0" presId="urn:microsoft.com/office/officeart/2005/8/layout/hierarchy4"/>
    <dgm:cxn modelId="{C4063B05-D5E6-427E-8020-3574EA6FECFD}" srcId="{91C4088D-3F0A-470D-8F5E-E6CAB43F138C}" destId="{3EDE2B2C-E156-4983-A1E1-CD619E098EA8}" srcOrd="0" destOrd="0" parTransId="{275D0A5B-FA98-4F46-BF5D-30B93A51426A}" sibTransId="{A1AEF576-8E9F-4675-8AB3-88987044CF59}"/>
    <dgm:cxn modelId="{3F23FE08-F743-468B-8C6E-04918335E376}" srcId="{91C4088D-3F0A-470D-8F5E-E6CAB43F138C}" destId="{A374CE68-C3B1-4508-A9EB-C9AAE81D37CA}" srcOrd="5" destOrd="0" parTransId="{7078B7EC-0C78-44DA-8297-786E826E813B}" sibTransId="{2638D7E1-72E9-4701-8AD3-781108E07181}"/>
    <dgm:cxn modelId="{563810C4-1AA5-4F12-9153-4E7751D958D4}" type="presOf" srcId="{29F74F6F-086C-4EA4-81E2-5671DF3F63C3}" destId="{9661939D-24ED-4DF5-BDB1-5545C5C7C933}" srcOrd="0" destOrd="0" presId="urn:microsoft.com/office/officeart/2005/8/layout/hierarchy4"/>
    <dgm:cxn modelId="{99FB2110-34A5-4721-8AEA-AC22F8214F34}" type="presParOf" srcId="{1E031FC2-A8F3-4191-A170-A10BEA7AD7DB}" destId="{25349DA0-1C75-4A2B-A0D0-89C4A39419FE}" srcOrd="0" destOrd="0" presId="urn:microsoft.com/office/officeart/2005/8/layout/hierarchy4"/>
    <dgm:cxn modelId="{C77339A3-6D98-4F9D-9D9A-8BF4D75F6B85}" type="presParOf" srcId="{25349DA0-1C75-4A2B-A0D0-89C4A39419FE}" destId="{A843A4B1-0035-4061-BE4E-CC6377B2961F}" srcOrd="0" destOrd="0" presId="urn:microsoft.com/office/officeart/2005/8/layout/hierarchy4"/>
    <dgm:cxn modelId="{CAA96A63-11F8-41B5-9102-E11C53471DF6}" type="presParOf" srcId="{25349DA0-1C75-4A2B-A0D0-89C4A39419FE}" destId="{D95E2E79-FA4D-44D2-94A0-C94DE6989EEB}" srcOrd="1" destOrd="0" presId="urn:microsoft.com/office/officeart/2005/8/layout/hierarchy4"/>
    <dgm:cxn modelId="{F79C741C-0E27-47B6-9B23-E03235B82299}" type="presParOf" srcId="{25349DA0-1C75-4A2B-A0D0-89C4A39419FE}" destId="{5A8DD01D-8BA5-4CCF-94D4-69B7EE2B1271}" srcOrd="2" destOrd="0" presId="urn:microsoft.com/office/officeart/2005/8/layout/hierarchy4"/>
    <dgm:cxn modelId="{7E151C8F-96AA-42FE-AA8A-DA9CC86ACFAD}" type="presParOf" srcId="{5A8DD01D-8BA5-4CCF-94D4-69B7EE2B1271}" destId="{BF23DC43-87E6-491F-A567-9265BE084F0B}" srcOrd="0" destOrd="0" presId="urn:microsoft.com/office/officeart/2005/8/layout/hierarchy4"/>
    <dgm:cxn modelId="{23A25A64-8BF1-452D-8F1C-C8714EC22B81}" type="presParOf" srcId="{BF23DC43-87E6-491F-A567-9265BE084F0B}" destId="{77C4B79D-50D1-40C8-B9D0-F895619825A9}" srcOrd="0" destOrd="0" presId="urn:microsoft.com/office/officeart/2005/8/layout/hierarchy4"/>
    <dgm:cxn modelId="{7323EABA-A04E-4E0E-B80B-7252DAB94663}" type="presParOf" srcId="{BF23DC43-87E6-491F-A567-9265BE084F0B}" destId="{5274C5DC-D945-4953-823F-1607FE04F09D}" srcOrd="1" destOrd="0" presId="urn:microsoft.com/office/officeart/2005/8/layout/hierarchy4"/>
    <dgm:cxn modelId="{5AE4BB2E-389B-4307-9F4B-B7E8D28347AD}" type="presParOf" srcId="{5A8DD01D-8BA5-4CCF-94D4-69B7EE2B1271}" destId="{67837278-1DCA-4F3C-AF06-88936C67B49E}" srcOrd="1" destOrd="0" presId="urn:microsoft.com/office/officeart/2005/8/layout/hierarchy4"/>
    <dgm:cxn modelId="{0214C7E9-278E-4CF6-93CD-6817E1CF3F20}" type="presParOf" srcId="{5A8DD01D-8BA5-4CCF-94D4-69B7EE2B1271}" destId="{271FA2E9-DB5C-4D29-B4BF-88B4E94F2CA3}" srcOrd="2" destOrd="0" presId="urn:microsoft.com/office/officeart/2005/8/layout/hierarchy4"/>
    <dgm:cxn modelId="{39D2D67F-C82D-42E8-9F90-F663A7DA3621}" type="presParOf" srcId="{271FA2E9-DB5C-4D29-B4BF-88B4E94F2CA3}" destId="{E7961701-1BC1-4ECD-8702-E0F477DED9E6}" srcOrd="0" destOrd="0" presId="urn:microsoft.com/office/officeart/2005/8/layout/hierarchy4"/>
    <dgm:cxn modelId="{5E3FAA66-3822-493B-8A43-F40D052C09EB}" type="presParOf" srcId="{271FA2E9-DB5C-4D29-B4BF-88B4E94F2CA3}" destId="{EC1BBCFA-C593-40E9-AA17-AE6F40C7138D}" srcOrd="1" destOrd="0" presId="urn:microsoft.com/office/officeart/2005/8/layout/hierarchy4"/>
    <dgm:cxn modelId="{4D758ADB-28A2-49A7-8A96-04105D8D87F1}" type="presParOf" srcId="{5A8DD01D-8BA5-4CCF-94D4-69B7EE2B1271}" destId="{769F3C2D-9CEB-433C-A266-5879892630E2}" srcOrd="3" destOrd="0" presId="urn:microsoft.com/office/officeart/2005/8/layout/hierarchy4"/>
    <dgm:cxn modelId="{AE93F8F3-8B1E-4159-BC0C-131FF2BB4B40}" type="presParOf" srcId="{5A8DD01D-8BA5-4CCF-94D4-69B7EE2B1271}" destId="{AAC90527-C157-46D4-935D-8900FE72B631}" srcOrd="4" destOrd="0" presId="urn:microsoft.com/office/officeart/2005/8/layout/hierarchy4"/>
    <dgm:cxn modelId="{5EC370D1-8BFC-4873-B569-D8D8A29C6BD1}" type="presParOf" srcId="{AAC90527-C157-46D4-935D-8900FE72B631}" destId="{3F3A215D-0C83-46AF-A455-52B9AD653B35}" srcOrd="0" destOrd="0" presId="urn:microsoft.com/office/officeart/2005/8/layout/hierarchy4"/>
    <dgm:cxn modelId="{C46357AA-96A6-4D10-B157-381E17124BE0}" type="presParOf" srcId="{AAC90527-C157-46D4-935D-8900FE72B631}" destId="{19F436C3-2824-4816-AEE6-2BBB9CC1A4FA}" srcOrd="1" destOrd="0" presId="urn:microsoft.com/office/officeart/2005/8/layout/hierarchy4"/>
    <dgm:cxn modelId="{4AEC7D1C-9D5C-4135-8E1C-BC15D51286A1}" type="presParOf" srcId="{5A8DD01D-8BA5-4CCF-94D4-69B7EE2B1271}" destId="{42C849B1-E785-4967-A240-6E666C7B9079}" srcOrd="5" destOrd="0" presId="urn:microsoft.com/office/officeart/2005/8/layout/hierarchy4"/>
    <dgm:cxn modelId="{02A28C58-9F22-46C4-A5A3-BD00ADF04171}" type="presParOf" srcId="{5A8DD01D-8BA5-4CCF-94D4-69B7EE2B1271}" destId="{74D87814-C907-43F7-8DA3-497DAC190306}" srcOrd="6" destOrd="0" presId="urn:microsoft.com/office/officeart/2005/8/layout/hierarchy4"/>
    <dgm:cxn modelId="{47B74F4A-F28A-4DB9-B5B5-F3432ECDAE5D}" type="presParOf" srcId="{74D87814-C907-43F7-8DA3-497DAC190306}" destId="{9661939D-24ED-4DF5-BDB1-5545C5C7C933}" srcOrd="0" destOrd="0" presId="urn:microsoft.com/office/officeart/2005/8/layout/hierarchy4"/>
    <dgm:cxn modelId="{F703A046-BF06-4D51-BE3F-E16B7CC116A5}" type="presParOf" srcId="{74D87814-C907-43F7-8DA3-497DAC190306}" destId="{FF11F8FE-862E-4724-BA43-EF3DD376F6CA}" srcOrd="1" destOrd="0" presId="urn:microsoft.com/office/officeart/2005/8/layout/hierarchy4"/>
    <dgm:cxn modelId="{D4C0FA90-0DD5-4203-888D-7E3D6ADB7CD4}" type="presParOf" srcId="{5A8DD01D-8BA5-4CCF-94D4-69B7EE2B1271}" destId="{F1851510-0469-4045-8FCD-273A2F9DC5FB}" srcOrd="7" destOrd="0" presId="urn:microsoft.com/office/officeart/2005/8/layout/hierarchy4"/>
    <dgm:cxn modelId="{6709E0CB-277C-4FAA-B160-72EDDAC8650B}" type="presParOf" srcId="{5A8DD01D-8BA5-4CCF-94D4-69B7EE2B1271}" destId="{ABE3BB49-29DE-4B76-8397-203F8A65FAA3}" srcOrd="8" destOrd="0" presId="urn:microsoft.com/office/officeart/2005/8/layout/hierarchy4"/>
    <dgm:cxn modelId="{2F88E4BD-040A-4941-B891-83B9DFF3C6A3}" type="presParOf" srcId="{ABE3BB49-29DE-4B76-8397-203F8A65FAA3}" destId="{AAB347D4-3433-4BC0-BFA8-823E2DA800DB}" srcOrd="0" destOrd="0" presId="urn:microsoft.com/office/officeart/2005/8/layout/hierarchy4"/>
    <dgm:cxn modelId="{A8933427-6107-47D5-9E46-AE3A6DFFBD17}" type="presParOf" srcId="{ABE3BB49-29DE-4B76-8397-203F8A65FAA3}" destId="{88CE79F4-6825-41E3-88F6-0C749FEC1777}" srcOrd="1" destOrd="0" presId="urn:microsoft.com/office/officeart/2005/8/layout/hierarchy4"/>
    <dgm:cxn modelId="{A81B9230-131D-4789-A87C-CDFF9007CCBD}" type="presParOf" srcId="{5A8DD01D-8BA5-4CCF-94D4-69B7EE2B1271}" destId="{C1C28C71-9588-4D0B-9781-E1241FCA7A8C}" srcOrd="9" destOrd="0" presId="urn:microsoft.com/office/officeart/2005/8/layout/hierarchy4"/>
    <dgm:cxn modelId="{CACE76AD-4135-4A60-A218-39A5051FF9A2}" type="presParOf" srcId="{5A8DD01D-8BA5-4CCF-94D4-69B7EE2B1271}" destId="{8D736B75-B173-4724-AC7D-62EBA2C251B1}" srcOrd="10" destOrd="0" presId="urn:microsoft.com/office/officeart/2005/8/layout/hierarchy4"/>
    <dgm:cxn modelId="{D9C257DF-385D-4575-83EB-BFCD04C0B05D}" type="presParOf" srcId="{8D736B75-B173-4724-AC7D-62EBA2C251B1}" destId="{87AF9773-D56A-4A98-B4B8-83B4C4C8EAB5}" srcOrd="0" destOrd="0" presId="urn:microsoft.com/office/officeart/2005/8/layout/hierarchy4"/>
    <dgm:cxn modelId="{6D1EAA2D-AB91-47FB-A20C-154BBD3003B0}" type="presParOf" srcId="{8D736B75-B173-4724-AC7D-62EBA2C251B1}" destId="{D1B22BD7-36CA-4001-A68A-F27321BB6E72}" srcOrd="1" destOrd="0" presId="urn:microsoft.com/office/officeart/2005/8/layout/hierarchy4"/>
    <dgm:cxn modelId="{1E24C9AC-18CE-4DD6-88CD-AF26F3AD4446}" type="presParOf" srcId="{5A8DD01D-8BA5-4CCF-94D4-69B7EE2B1271}" destId="{F7CF1569-F239-4AE4-998E-AD7FC51CBFE9}" srcOrd="11" destOrd="0" presId="urn:microsoft.com/office/officeart/2005/8/layout/hierarchy4"/>
    <dgm:cxn modelId="{EE7B1F2C-9B54-4864-9383-B7A74D2E6368}" type="presParOf" srcId="{5A8DD01D-8BA5-4CCF-94D4-69B7EE2B1271}" destId="{1E47A09B-D577-446E-AC3E-D18ED7AD333B}" srcOrd="12" destOrd="0" presId="urn:microsoft.com/office/officeart/2005/8/layout/hierarchy4"/>
    <dgm:cxn modelId="{172166F6-C779-4EF4-A468-D729548FAE33}" type="presParOf" srcId="{1E47A09B-D577-446E-AC3E-D18ED7AD333B}" destId="{B07C4CAA-EA3D-414B-A790-DC5A6D357998}" srcOrd="0" destOrd="0" presId="urn:microsoft.com/office/officeart/2005/8/layout/hierarchy4"/>
    <dgm:cxn modelId="{BE519A59-78F6-4443-B079-17C66B4FA97E}" type="presParOf" srcId="{1E47A09B-D577-446E-AC3E-D18ED7AD333B}" destId="{15C727AB-EFDA-4FA7-8015-A49C80BF3171}" srcOrd="1" destOrd="0" presId="urn:microsoft.com/office/officeart/2005/8/layout/hierarchy4"/>
    <dgm:cxn modelId="{8B4D1889-0E51-40C8-9CEC-F2FF4F550600}" type="presParOf" srcId="{5A8DD01D-8BA5-4CCF-94D4-69B7EE2B1271}" destId="{F4CC93EB-1774-471D-98A2-7A2A8B414DB1}" srcOrd="13" destOrd="0" presId="urn:microsoft.com/office/officeart/2005/8/layout/hierarchy4"/>
    <dgm:cxn modelId="{E50C92C1-11CB-4E0D-9A8D-8A0E7919C163}" type="presParOf" srcId="{5A8DD01D-8BA5-4CCF-94D4-69B7EE2B1271}" destId="{DC85CA0F-7E4A-4B2C-8498-BB4026FC0CB1}" srcOrd="14" destOrd="0" presId="urn:microsoft.com/office/officeart/2005/8/layout/hierarchy4"/>
    <dgm:cxn modelId="{EC35BD14-84ED-451A-ABA2-B99CC24B0B01}" type="presParOf" srcId="{DC85CA0F-7E4A-4B2C-8498-BB4026FC0CB1}" destId="{FCBABFA9-2826-424E-BFEE-860D6E878FF5}" srcOrd="0" destOrd="0" presId="urn:microsoft.com/office/officeart/2005/8/layout/hierarchy4"/>
    <dgm:cxn modelId="{D7CE1009-59A4-454E-A87B-4AE1D6F5E4C7}" type="presParOf" srcId="{DC85CA0F-7E4A-4B2C-8498-BB4026FC0CB1}" destId="{2CE4582A-30C7-4814-9855-98A61A160894}" srcOrd="1" destOrd="0" presId="urn:microsoft.com/office/officeart/2005/8/layout/hierarchy4"/>
    <dgm:cxn modelId="{31F8F43D-E1FD-4BC3-88B7-1C77E73F0396}" type="presParOf" srcId="{5A8DD01D-8BA5-4CCF-94D4-69B7EE2B1271}" destId="{C0637557-8F64-44A3-9C60-DBF3086BDB14}" srcOrd="15" destOrd="0" presId="urn:microsoft.com/office/officeart/2005/8/layout/hierarchy4"/>
    <dgm:cxn modelId="{60193ECE-A835-434B-B5FF-E9A43D384C3E}" type="presParOf" srcId="{5A8DD01D-8BA5-4CCF-94D4-69B7EE2B1271}" destId="{E37EB4B6-0E6E-4336-86A3-BEDFE4903C2C}" srcOrd="16" destOrd="0" presId="urn:microsoft.com/office/officeart/2005/8/layout/hierarchy4"/>
    <dgm:cxn modelId="{F5A099B7-D200-46D3-9181-66DE315B4DBE}" type="presParOf" srcId="{E37EB4B6-0E6E-4336-86A3-BEDFE4903C2C}" destId="{DEBA1E62-3D22-46EC-875D-1CC01662ACAE}" srcOrd="0" destOrd="0" presId="urn:microsoft.com/office/officeart/2005/8/layout/hierarchy4"/>
    <dgm:cxn modelId="{99036D0A-171E-4E92-978F-729B7650E9F2}" type="presParOf" srcId="{E37EB4B6-0E6E-4336-86A3-BEDFE4903C2C}" destId="{28547CB1-BA97-4874-8BD6-C868F827710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AD67D-0F40-4620-895D-D85142B0B684}" type="doc">
      <dgm:prSet loTypeId="urn:microsoft.com/office/officeart/2005/8/layout/radial3" loCatId="cycle" qsTypeId="urn:microsoft.com/office/officeart/2005/8/quickstyle/3d3" qsCatId="3D" csTypeId="urn:microsoft.com/office/officeart/2005/8/colors/colorful1" csCatId="colorful" phldr="1"/>
      <dgm:spPr/>
    </dgm:pt>
    <dgm:pt modelId="{41B83AC9-7367-4C62-BFEA-E811A919C890}">
      <dgm:prSet phldrT="[Текст]" custT="1"/>
      <dgm:spPr/>
      <dgm:t>
        <a:bodyPr/>
        <a:lstStyle/>
        <a:p>
          <a:r>
            <a:rPr lang="ru-RU" sz="1400" dirty="0" smtClean="0"/>
            <a:t>социально-экономической политики</a:t>
          </a:r>
          <a:endParaRPr lang="ru-RU" sz="1400" dirty="0"/>
        </a:p>
      </dgm:t>
    </dgm:pt>
    <dgm:pt modelId="{686056F2-37B4-4498-8D53-22A2F0895B2B}" type="parTrans" cxnId="{E173E122-F118-4F61-BB01-032846C56FC7}">
      <dgm:prSet/>
      <dgm:spPr/>
      <dgm:t>
        <a:bodyPr/>
        <a:lstStyle/>
        <a:p>
          <a:endParaRPr lang="ru-RU"/>
        </a:p>
      </dgm:t>
    </dgm:pt>
    <dgm:pt modelId="{D4D6E862-0A1A-43F8-9AD0-ABED22E7C722}" type="sibTrans" cxnId="{E173E122-F118-4F61-BB01-032846C56FC7}">
      <dgm:prSet/>
      <dgm:spPr/>
      <dgm:t>
        <a:bodyPr/>
        <a:lstStyle/>
        <a:p>
          <a:endParaRPr lang="ru-RU"/>
        </a:p>
      </dgm:t>
    </dgm:pt>
    <dgm:pt modelId="{EA622F05-66A7-4048-878B-A9E413ADB17C}">
      <dgm:prSet phldrT="[Текст]" custT="1"/>
      <dgm:spPr/>
      <dgm:t>
        <a:bodyPr/>
        <a:lstStyle/>
        <a:p>
          <a:r>
            <a:rPr lang="ru-RU" sz="1400" dirty="0" smtClean="0"/>
            <a:t>повышение качества жизни работников и их семей</a:t>
          </a:r>
          <a:endParaRPr lang="ru-RU" sz="1400" dirty="0"/>
        </a:p>
      </dgm:t>
    </dgm:pt>
    <dgm:pt modelId="{569DAB6C-6B08-491D-B156-36E3CFB5F7E8}" type="parTrans" cxnId="{7EA30EB2-5867-4A22-B2D1-D68B579212D3}">
      <dgm:prSet/>
      <dgm:spPr/>
      <dgm:t>
        <a:bodyPr/>
        <a:lstStyle/>
        <a:p>
          <a:endParaRPr lang="ru-RU"/>
        </a:p>
      </dgm:t>
    </dgm:pt>
    <dgm:pt modelId="{14B3D527-045C-4CDB-A678-3E011E8A4E63}" type="sibTrans" cxnId="{7EA30EB2-5867-4A22-B2D1-D68B579212D3}">
      <dgm:prSet/>
      <dgm:spPr/>
      <dgm:t>
        <a:bodyPr/>
        <a:lstStyle/>
        <a:p>
          <a:endParaRPr lang="ru-RU"/>
        </a:p>
      </dgm:t>
    </dgm:pt>
    <dgm:pt modelId="{9E2015CE-5F7A-42DD-8D71-3A52FF161928}">
      <dgm:prSet phldrT="[Текст]" custT="1"/>
      <dgm:spPr/>
      <dgm:t>
        <a:bodyPr/>
        <a:lstStyle/>
        <a:p>
          <a:r>
            <a:rPr lang="ru-RU" sz="1400" dirty="0" smtClean="0"/>
            <a:t>сокращение масштабов бедности на основе устойчивого развития экономики</a:t>
          </a:r>
          <a:endParaRPr lang="ru-RU" sz="1400" dirty="0"/>
        </a:p>
      </dgm:t>
    </dgm:pt>
    <dgm:pt modelId="{BD4F2A22-4FD6-4EBE-8DFC-7743CC4E6785}" type="parTrans" cxnId="{B3E92F6A-A7E0-4839-8C2B-2B6BB121D18A}">
      <dgm:prSet/>
      <dgm:spPr/>
      <dgm:t>
        <a:bodyPr/>
        <a:lstStyle/>
        <a:p>
          <a:endParaRPr lang="ru-RU"/>
        </a:p>
      </dgm:t>
    </dgm:pt>
    <dgm:pt modelId="{75E845D9-E5C4-4ADC-A540-8B6F5D953E4E}" type="sibTrans" cxnId="{B3E92F6A-A7E0-4839-8C2B-2B6BB121D18A}">
      <dgm:prSet/>
      <dgm:spPr/>
      <dgm:t>
        <a:bodyPr/>
        <a:lstStyle/>
        <a:p>
          <a:endParaRPr lang="ru-RU"/>
        </a:p>
      </dgm:t>
    </dgm:pt>
    <dgm:pt modelId="{25D4BD7B-12D4-45AD-9F0C-DE9CD4957D23}">
      <dgm:prSet phldrT="[Текст]"/>
      <dgm:spPr/>
      <dgm:t>
        <a:bodyPr/>
        <a:lstStyle/>
        <a:p>
          <a:r>
            <a:rPr lang="ru-RU" dirty="0" smtClean="0"/>
            <a:t>Рассматриваемые вопросы</a:t>
          </a:r>
          <a:endParaRPr lang="ru-RU" dirty="0"/>
        </a:p>
      </dgm:t>
    </dgm:pt>
    <dgm:pt modelId="{000DDCB6-8DE7-4639-B80C-641B681251C0}" type="parTrans" cxnId="{50BD66D8-0B48-476F-B480-44D1FF9FACEB}">
      <dgm:prSet/>
      <dgm:spPr/>
      <dgm:t>
        <a:bodyPr/>
        <a:lstStyle/>
        <a:p>
          <a:endParaRPr lang="ru-RU"/>
        </a:p>
      </dgm:t>
    </dgm:pt>
    <dgm:pt modelId="{B497CAE3-4F92-48EB-9663-0398C062AB1F}" type="sibTrans" cxnId="{50BD66D8-0B48-476F-B480-44D1FF9FACEB}">
      <dgm:prSet/>
      <dgm:spPr/>
      <dgm:t>
        <a:bodyPr/>
        <a:lstStyle/>
        <a:p>
          <a:endParaRPr lang="ru-RU"/>
        </a:p>
      </dgm:t>
    </dgm:pt>
    <dgm:pt modelId="{7612FD90-6119-4037-8D4A-6B9A6ADED1B0}">
      <dgm:prSet phldrT="[Текст]" custT="1"/>
      <dgm:spPr/>
      <dgm:t>
        <a:bodyPr/>
        <a:lstStyle/>
        <a:p>
          <a:r>
            <a:rPr lang="ru-RU" sz="1400" dirty="0" smtClean="0"/>
            <a:t>рост производительности труда, стабильной занятости и гибкости рынка труда</a:t>
          </a:r>
          <a:endParaRPr lang="ru-RU" sz="1400" dirty="0"/>
        </a:p>
      </dgm:t>
    </dgm:pt>
    <dgm:pt modelId="{184E33C8-0668-46AF-B16C-67D0344AE284}" type="parTrans" cxnId="{E1758825-191F-4C45-9E73-379968FC2843}">
      <dgm:prSet/>
      <dgm:spPr/>
      <dgm:t>
        <a:bodyPr/>
        <a:lstStyle/>
        <a:p>
          <a:endParaRPr lang="ru-RU"/>
        </a:p>
      </dgm:t>
    </dgm:pt>
    <dgm:pt modelId="{7C721AD8-C945-4C84-A160-CD12A757B368}" type="sibTrans" cxnId="{E1758825-191F-4C45-9E73-379968FC2843}">
      <dgm:prSet/>
      <dgm:spPr/>
      <dgm:t>
        <a:bodyPr/>
        <a:lstStyle/>
        <a:p>
          <a:endParaRPr lang="ru-RU"/>
        </a:p>
      </dgm:t>
    </dgm:pt>
    <dgm:pt modelId="{D01A6A80-45B2-4A3E-B42C-2F57F9167682}">
      <dgm:prSet phldrT="[Текст]" custT="1"/>
      <dgm:spPr/>
      <dgm:t>
        <a:bodyPr/>
        <a:lstStyle/>
        <a:p>
          <a:r>
            <a:rPr lang="ru-RU" sz="1400" dirty="0" smtClean="0"/>
            <a:t>безопасность рабочих мест</a:t>
          </a:r>
          <a:endParaRPr lang="ru-RU" sz="1400" dirty="0"/>
        </a:p>
      </dgm:t>
    </dgm:pt>
    <dgm:pt modelId="{2F2F42BD-8247-46B5-BF33-A2DCB5EF3034}" type="parTrans" cxnId="{DE8E1CFA-5478-4E98-9D11-1ACB661DB8DD}">
      <dgm:prSet/>
      <dgm:spPr/>
      <dgm:t>
        <a:bodyPr/>
        <a:lstStyle/>
        <a:p>
          <a:endParaRPr lang="ru-RU"/>
        </a:p>
      </dgm:t>
    </dgm:pt>
    <dgm:pt modelId="{C6027D47-B927-4A13-B543-8BB60F8C4ADC}" type="sibTrans" cxnId="{DE8E1CFA-5478-4E98-9D11-1ACB661DB8DD}">
      <dgm:prSet/>
      <dgm:spPr/>
      <dgm:t>
        <a:bodyPr/>
        <a:lstStyle/>
        <a:p>
          <a:endParaRPr lang="ru-RU"/>
        </a:p>
      </dgm:t>
    </dgm:pt>
    <dgm:pt modelId="{9DCF9E1F-A962-427A-9502-279C27A855C8}">
      <dgm:prSet phldrT="[Текст]" custT="1"/>
      <dgm:spPr/>
      <dgm:t>
        <a:bodyPr/>
        <a:lstStyle/>
        <a:p>
          <a:r>
            <a:rPr lang="ru-RU" sz="1400" dirty="0" smtClean="0"/>
            <a:t>расширение возможностей профессионального роста работников</a:t>
          </a:r>
          <a:endParaRPr lang="ru-RU" sz="1400" dirty="0"/>
        </a:p>
      </dgm:t>
    </dgm:pt>
    <dgm:pt modelId="{D5B81A90-5EE7-41DB-85D7-8B04CCD705AA}" type="parTrans" cxnId="{38E390E9-7AF5-480C-9C11-EDB3FADE179B}">
      <dgm:prSet/>
      <dgm:spPr/>
      <dgm:t>
        <a:bodyPr/>
        <a:lstStyle/>
        <a:p>
          <a:endParaRPr lang="ru-RU"/>
        </a:p>
      </dgm:t>
    </dgm:pt>
    <dgm:pt modelId="{1472E86A-AA9A-466B-80D2-A88583FAC9D2}" type="sibTrans" cxnId="{38E390E9-7AF5-480C-9C11-EDB3FADE179B}">
      <dgm:prSet/>
      <dgm:spPr/>
      <dgm:t>
        <a:bodyPr/>
        <a:lstStyle/>
        <a:p>
          <a:endParaRPr lang="ru-RU"/>
        </a:p>
      </dgm:t>
    </dgm:pt>
    <dgm:pt modelId="{1B04C5AE-168B-441D-94A4-1A98E23846EE}">
      <dgm:prSet phldrT="[Текст]" custT="1"/>
      <dgm:spPr/>
      <dgm:t>
        <a:bodyPr/>
        <a:lstStyle/>
        <a:p>
          <a:r>
            <a:rPr lang="ru-RU" sz="1400" dirty="0" smtClean="0"/>
            <a:t>создание рабочих</a:t>
          </a:r>
          <a:r>
            <a:rPr lang="ru-RU" sz="1000" dirty="0" smtClean="0"/>
            <a:t> </a:t>
          </a:r>
          <a:r>
            <a:rPr lang="ru-RU" sz="1400" dirty="0" smtClean="0"/>
            <a:t>мест</a:t>
          </a:r>
          <a:endParaRPr lang="ru-RU" sz="1400" dirty="0"/>
        </a:p>
      </dgm:t>
    </dgm:pt>
    <dgm:pt modelId="{A80196C0-A832-4899-9B70-ED830055D8CC}" type="parTrans" cxnId="{16325A18-A7EB-43F8-9CBD-FCFD8DB96F15}">
      <dgm:prSet/>
      <dgm:spPr/>
      <dgm:t>
        <a:bodyPr/>
        <a:lstStyle/>
        <a:p>
          <a:endParaRPr lang="ru-RU"/>
        </a:p>
      </dgm:t>
    </dgm:pt>
    <dgm:pt modelId="{331CA0B4-540A-4324-BAD1-C4D779549317}" type="sibTrans" cxnId="{16325A18-A7EB-43F8-9CBD-FCFD8DB96F15}">
      <dgm:prSet/>
      <dgm:spPr/>
      <dgm:t>
        <a:bodyPr/>
        <a:lstStyle/>
        <a:p>
          <a:endParaRPr lang="ru-RU"/>
        </a:p>
      </dgm:t>
    </dgm:pt>
    <dgm:pt modelId="{7A6ECFAF-AFB9-40A9-BF52-0B9CBEF0B4CB}" type="pres">
      <dgm:prSet presAssocID="{58BAD67D-0F40-4620-895D-D85142B0B684}" presName="composite" presStyleCnt="0">
        <dgm:presLayoutVars>
          <dgm:chMax val="1"/>
          <dgm:dir/>
          <dgm:resizeHandles val="exact"/>
        </dgm:presLayoutVars>
      </dgm:prSet>
      <dgm:spPr/>
    </dgm:pt>
    <dgm:pt modelId="{1A6D6755-E62B-4C24-9962-BFA25920F748}" type="pres">
      <dgm:prSet presAssocID="{58BAD67D-0F40-4620-895D-D85142B0B684}" presName="radial" presStyleCnt="0">
        <dgm:presLayoutVars>
          <dgm:animLvl val="ctr"/>
        </dgm:presLayoutVars>
      </dgm:prSet>
      <dgm:spPr/>
    </dgm:pt>
    <dgm:pt modelId="{9781825F-BED8-47B8-A74C-389CE7B893C6}" type="pres">
      <dgm:prSet presAssocID="{25D4BD7B-12D4-45AD-9F0C-DE9CD4957D23}" presName="centerShape" presStyleLbl="vennNode1" presStyleIdx="0" presStyleCnt="8" custScaleX="100263" custScaleY="86652"/>
      <dgm:spPr/>
      <dgm:t>
        <a:bodyPr/>
        <a:lstStyle/>
        <a:p>
          <a:endParaRPr lang="ru-RU"/>
        </a:p>
      </dgm:t>
    </dgm:pt>
    <dgm:pt modelId="{8F5B27CF-1D24-40FE-82DA-AE2F3F13A52D}" type="pres">
      <dgm:prSet presAssocID="{41B83AC9-7367-4C62-BFEA-E811A919C890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7BB2C-314C-4863-8AF5-B332C5E70C5E}" type="pres">
      <dgm:prSet presAssocID="{EA622F05-66A7-4048-878B-A9E413ADB17C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DC222-E8B8-4A75-90E2-E55FFE35F469}" type="pres">
      <dgm:prSet presAssocID="{9E2015CE-5F7A-42DD-8D71-3A52FF161928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3707C-86CA-452B-8A7F-722401388E28}" type="pres">
      <dgm:prSet presAssocID="{7612FD90-6119-4037-8D4A-6B9A6ADED1B0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F4D7D-ABDD-4DA5-AC6F-BBA239DCF74B}" type="pres">
      <dgm:prSet presAssocID="{D01A6A80-45B2-4A3E-B42C-2F57F9167682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53E45-C9E3-45B9-A663-A0981C237353}" type="pres">
      <dgm:prSet presAssocID="{9DCF9E1F-A962-427A-9502-279C27A855C8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AC6D2-B026-4905-BF82-040D34FFDAF8}" type="pres">
      <dgm:prSet presAssocID="{1B04C5AE-168B-441D-94A4-1A98E23846EE}" presName="node" presStyleLbl="vennNode1" presStyleIdx="7" presStyleCnt="8" custRadScaleRad="101246" custRadScaleInc="-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A30EB2-5867-4A22-B2D1-D68B579212D3}" srcId="{25D4BD7B-12D4-45AD-9F0C-DE9CD4957D23}" destId="{EA622F05-66A7-4048-878B-A9E413ADB17C}" srcOrd="1" destOrd="0" parTransId="{569DAB6C-6B08-491D-B156-36E3CFB5F7E8}" sibTransId="{14B3D527-045C-4CDB-A678-3E011E8A4E63}"/>
    <dgm:cxn modelId="{B3E92F6A-A7E0-4839-8C2B-2B6BB121D18A}" srcId="{25D4BD7B-12D4-45AD-9F0C-DE9CD4957D23}" destId="{9E2015CE-5F7A-42DD-8D71-3A52FF161928}" srcOrd="2" destOrd="0" parTransId="{BD4F2A22-4FD6-4EBE-8DFC-7743CC4E6785}" sibTransId="{75E845D9-E5C4-4ADC-A540-8B6F5D953E4E}"/>
    <dgm:cxn modelId="{B41AE14E-85A3-4A34-AAF2-3120189FF165}" type="presOf" srcId="{9E2015CE-5F7A-42DD-8D71-3A52FF161928}" destId="{552DC222-E8B8-4A75-90E2-E55FFE35F469}" srcOrd="0" destOrd="0" presId="urn:microsoft.com/office/officeart/2005/8/layout/radial3"/>
    <dgm:cxn modelId="{A4787AAD-4906-4888-8091-996CD81B2B36}" type="presOf" srcId="{1B04C5AE-168B-441D-94A4-1A98E23846EE}" destId="{2B7AC6D2-B026-4905-BF82-040D34FFDAF8}" srcOrd="0" destOrd="0" presId="urn:microsoft.com/office/officeart/2005/8/layout/radial3"/>
    <dgm:cxn modelId="{50BD66D8-0B48-476F-B480-44D1FF9FACEB}" srcId="{58BAD67D-0F40-4620-895D-D85142B0B684}" destId="{25D4BD7B-12D4-45AD-9F0C-DE9CD4957D23}" srcOrd="0" destOrd="0" parTransId="{000DDCB6-8DE7-4639-B80C-641B681251C0}" sibTransId="{B497CAE3-4F92-48EB-9663-0398C062AB1F}"/>
    <dgm:cxn modelId="{434FAE22-CEBB-4397-A852-2E0CF9ED3877}" type="presOf" srcId="{41B83AC9-7367-4C62-BFEA-E811A919C890}" destId="{8F5B27CF-1D24-40FE-82DA-AE2F3F13A52D}" srcOrd="0" destOrd="0" presId="urn:microsoft.com/office/officeart/2005/8/layout/radial3"/>
    <dgm:cxn modelId="{69AB8AC1-CCCC-47CA-AFD1-914EF3C4DDE6}" type="presOf" srcId="{58BAD67D-0F40-4620-895D-D85142B0B684}" destId="{7A6ECFAF-AFB9-40A9-BF52-0B9CBEF0B4CB}" srcOrd="0" destOrd="0" presId="urn:microsoft.com/office/officeart/2005/8/layout/radial3"/>
    <dgm:cxn modelId="{E173E122-F118-4F61-BB01-032846C56FC7}" srcId="{25D4BD7B-12D4-45AD-9F0C-DE9CD4957D23}" destId="{41B83AC9-7367-4C62-BFEA-E811A919C890}" srcOrd="0" destOrd="0" parTransId="{686056F2-37B4-4498-8D53-22A2F0895B2B}" sibTransId="{D4D6E862-0A1A-43F8-9AD0-ABED22E7C722}"/>
    <dgm:cxn modelId="{C0459184-345D-4856-9540-8C1599BD019F}" type="presOf" srcId="{9DCF9E1F-A962-427A-9502-279C27A855C8}" destId="{CA053E45-C9E3-45B9-A663-A0981C237353}" srcOrd="0" destOrd="0" presId="urn:microsoft.com/office/officeart/2005/8/layout/radial3"/>
    <dgm:cxn modelId="{DE8E1CFA-5478-4E98-9D11-1ACB661DB8DD}" srcId="{25D4BD7B-12D4-45AD-9F0C-DE9CD4957D23}" destId="{D01A6A80-45B2-4A3E-B42C-2F57F9167682}" srcOrd="4" destOrd="0" parTransId="{2F2F42BD-8247-46B5-BF33-A2DCB5EF3034}" sibTransId="{C6027D47-B927-4A13-B543-8BB60F8C4ADC}"/>
    <dgm:cxn modelId="{38E390E9-7AF5-480C-9C11-EDB3FADE179B}" srcId="{25D4BD7B-12D4-45AD-9F0C-DE9CD4957D23}" destId="{9DCF9E1F-A962-427A-9502-279C27A855C8}" srcOrd="5" destOrd="0" parTransId="{D5B81A90-5EE7-41DB-85D7-8B04CCD705AA}" sibTransId="{1472E86A-AA9A-466B-80D2-A88583FAC9D2}"/>
    <dgm:cxn modelId="{E1758825-191F-4C45-9E73-379968FC2843}" srcId="{25D4BD7B-12D4-45AD-9F0C-DE9CD4957D23}" destId="{7612FD90-6119-4037-8D4A-6B9A6ADED1B0}" srcOrd="3" destOrd="0" parTransId="{184E33C8-0668-46AF-B16C-67D0344AE284}" sibTransId="{7C721AD8-C945-4C84-A160-CD12A757B368}"/>
    <dgm:cxn modelId="{98AE62DB-215B-423B-A5A5-9E5C2458FC8B}" type="presOf" srcId="{EA622F05-66A7-4048-878B-A9E413ADB17C}" destId="{7B07BB2C-314C-4863-8AF5-B332C5E70C5E}" srcOrd="0" destOrd="0" presId="urn:microsoft.com/office/officeart/2005/8/layout/radial3"/>
    <dgm:cxn modelId="{D37D29CF-5009-43B8-8228-F500863CEF09}" type="presOf" srcId="{D01A6A80-45B2-4A3E-B42C-2F57F9167682}" destId="{316F4D7D-ABDD-4DA5-AC6F-BBA239DCF74B}" srcOrd="0" destOrd="0" presId="urn:microsoft.com/office/officeart/2005/8/layout/radial3"/>
    <dgm:cxn modelId="{EEA4A248-0727-4983-A26E-B3013315222C}" type="presOf" srcId="{7612FD90-6119-4037-8D4A-6B9A6ADED1B0}" destId="{BCE3707C-86CA-452B-8A7F-722401388E28}" srcOrd="0" destOrd="0" presId="urn:microsoft.com/office/officeart/2005/8/layout/radial3"/>
    <dgm:cxn modelId="{9A9067BE-0C4F-44A9-95C8-0A7387889C39}" type="presOf" srcId="{25D4BD7B-12D4-45AD-9F0C-DE9CD4957D23}" destId="{9781825F-BED8-47B8-A74C-389CE7B893C6}" srcOrd="0" destOrd="0" presId="urn:microsoft.com/office/officeart/2005/8/layout/radial3"/>
    <dgm:cxn modelId="{16325A18-A7EB-43F8-9CBD-FCFD8DB96F15}" srcId="{25D4BD7B-12D4-45AD-9F0C-DE9CD4957D23}" destId="{1B04C5AE-168B-441D-94A4-1A98E23846EE}" srcOrd="6" destOrd="0" parTransId="{A80196C0-A832-4899-9B70-ED830055D8CC}" sibTransId="{331CA0B4-540A-4324-BAD1-C4D779549317}"/>
    <dgm:cxn modelId="{2EFD8F9D-108F-459D-BA28-9EF7E1D9BC8E}" type="presParOf" srcId="{7A6ECFAF-AFB9-40A9-BF52-0B9CBEF0B4CB}" destId="{1A6D6755-E62B-4C24-9962-BFA25920F748}" srcOrd="0" destOrd="0" presId="urn:microsoft.com/office/officeart/2005/8/layout/radial3"/>
    <dgm:cxn modelId="{0C3E6DDC-20D7-4FF8-ADAE-59DB9CD1E056}" type="presParOf" srcId="{1A6D6755-E62B-4C24-9962-BFA25920F748}" destId="{9781825F-BED8-47B8-A74C-389CE7B893C6}" srcOrd="0" destOrd="0" presId="urn:microsoft.com/office/officeart/2005/8/layout/radial3"/>
    <dgm:cxn modelId="{1E7CF3DE-CF66-4502-8D11-0CA42DC40EB7}" type="presParOf" srcId="{1A6D6755-E62B-4C24-9962-BFA25920F748}" destId="{8F5B27CF-1D24-40FE-82DA-AE2F3F13A52D}" srcOrd="1" destOrd="0" presId="urn:microsoft.com/office/officeart/2005/8/layout/radial3"/>
    <dgm:cxn modelId="{0D551FEB-FC6C-472D-9240-C2924BD17808}" type="presParOf" srcId="{1A6D6755-E62B-4C24-9962-BFA25920F748}" destId="{7B07BB2C-314C-4863-8AF5-B332C5E70C5E}" srcOrd="2" destOrd="0" presId="urn:microsoft.com/office/officeart/2005/8/layout/radial3"/>
    <dgm:cxn modelId="{0A74DC9D-0596-40E6-B229-BB71DDD7875C}" type="presParOf" srcId="{1A6D6755-E62B-4C24-9962-BFA25920F748}" destId="{552DC222-E8B8-4A75-90E2-E55FFE35F469}" srcOrd="3" destOrd="0" presId="urn:microsoft.com/office/officeart/2005/8/layout/radial3"/>
    <dgm:cxn modelId="{7B506639-F3B0-4B0A-95B8-E378B3146537}" type="presParOf" srcId="{1A6D6755-E62B-4C24-9962-BFA25920F748}" destId="{BCE3707C-86CA-452B-8A7F-722401388E28}" srcOrd="4" destOrd="0" presId="urn:microsoft.com/office/officeart/2005/8/layout/radial3"/>
    <dgm:cxn modelId="{D02DE2DE-CDC1-478B-B609-A8FB92C70A26}" type="presParOf" srcId="{1A6D6755-E62B-4C24-9962-BFA25920F748}" destId="{316F4D7D-ABDD-4DA5-AC6F-BBA239DCF74B}" srcOrd="5" destOrd="0" presId="urn:microsoft.com/office/officeart/2005/8/layout/radial3"/>
    <dgm:cxn modelId="{D41F1DFA-0BA7-484F-A889-BDD4803E2935}" type="presParOf" srcId="{1A6D6755-E62B-4C24-9962-BFA25920F748}" destId="{CA053E45-C9E3-45B9-A663-A0981C237353}" srcOrd="6" destOrd="0" presId="urn:microsoft.com/office/officeart/2005/8/layout/radial3"/>
    <dgm:cxn modelId="{C14DEA95-A226-43F7-8775-BD59D8C50AD2}" type="presParOf" srcId="{1A6D6755-E62B-4C24-9962-BFA25920F748}" destId="{2B7AC6D2-B026-4905-BF82-040D34FFDAF8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DF47EC-DE2C-4815-BE31-EBA9EB4CAA5F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F9ED6F4-D2FC-4624-9706-490F6963C36D}">
      <dgm:prSet custT="1"/>
      <dgm:spPr/>
      <dgm:t>
        <a:bodyPr/>
        <a:lstStyle/>
        <a:p>
          <a:pPr rtl="0"/>
          <a:r>
            <a:rPr lang="ru-RU" sz="1600" dirty="0" smtClean="0"/>
            <a:t>В отчетный период профсоюзами проведена экспертиза </a:t>
          </a:r>
          <a:r>
            <a:rPr lang="ru-RU" sz="1600" dirty="0" smtClean="0">
              <a:solidFill>
                <a:srgbClr val="FF0000"/>
              </a:solidFill>
            </a:rPr>
            <a:t>357</a:t>
          </a:r>
          <a:r>
            <a:rPr lang="ru-RU" sz="1600" dirty="0" smtClean="0"/>
            <a:t> проектов законов и иных нормативных правовых актов.</a:t>
          </a:r>
          <a:endParaRPr lang="ru-RU" sz="1600" dirty="0"/>
        </a:p>
      </dgm:t>
    </dgm:pt>
    <dgm:pt modelId="{C2363F1C-F396-4680-A4E1-4749770E192C}" type="parTrans" cxnId="{DFBF15BD-FA74-4AAB-9513-C6E8D0328DCB}">
      <dgm:prSet/>
      <dgm:spPr/>
      <dgm:t>
        <a:bodyPr/>
        <a:lstStyle/>
        <a:p>
          <a:endParaRPr lang="ru-RU" sz="2000"/>
        </a:p>
      </dgm:t>
    </dgm:pt>
    <dgm:pt modelId="{E2DC4FC3-9BE7-4278-A564-FE941D00E9BE}" type="sibTrans" cxnId="{DFBF15BD-FA74-4AAB-9513-C6E8D0328DCB}">
      <dgm:prSet/>
      <dgm:spPr/>
      <dgm:t>
        <a:bodyPr/>
        <a:lstStyle/>
        <a:p>
          <a:endParaRPr lang="ru-RU" sz="2000"/>
        </a:p>
      </dgm:t>
    </dgm:pt>
    <dgm:pt modelId="{78D8A658-73A8-4FE8-9C04-57CF4612E99A}">
      <dgm:prSet custT="1"/>
      <dgm:spPr/>
      <dgm:t>
        <a:bodyPr/>
        <a:lstStyle/>
        <a:p>
          <a:pPr rtl="0"/>
          <a:r>
            <a:rPr lang="ru-RU" sz="1600" dirty="0" smtClean="0"/>
            <a:t>Продолжался профсоюзный контроль по реализации положений законов Курской области «О здравоохранении в Курской области», «Об образовании в Курской области» и «О культуре» в части предоставления работникам мер социальной поддержки.</a:t>
          </a:r>
          <a:endParaRPr lang="ru-RU" sz="1600" dirty="0"/>
        </a:p>
      </dgm:t>
    </dgm:pt>
    <dgm:pt modelId="{F07500C3-F8F2-4FA2-B1E7-CAE2BD1A7707}" type="parTrans" cxnId="{3C17AD1B-8CBE-4726-8D3F-922E23EFE48D}">
      <dgm:prSet/>
      <dgm:spPr/>
      <dgm:t>
        <a:bodyPr/>
        <a:lstStyle/>
        <a:p>
          <a:endParaRPr lang="ru-RU" sz="2000"/>
        </a:p>
      </dgm:t>
    </dgm:pt>
    <dgm:pt modelId="{2DFF6340-7CFA-4DF0-B219-EBAA6DE511A9}" type="sibTrans" cxnId="{3C17AD1B-8CBE-4726-8D3F-922E23EFE48D}">
      <dgm:prSet/>
      <dgm:spPr/>
      <dgm:t>
        <a:bodyPr/>
        <a:lstStyle/>
        <a:p>
          <a:endParaRPr lang="ru-RU" sz="2000"/>
        </a:p>
      </dgm:t>
    </dgm:pt>
    <dgm:pt modelId="{2E089944-227B-489C-900C-B64E65959BB3}">
      <dgm:prSet custT="1"/>
      <dgm:spPr/>
      <dgm:t>
        <a:bodyPr/>
        <a:lstStyle/>
        <a:p>
          <a:pPr rtl="0"/>
          <a:r>
            <a:rPr lang="ru-RU" sz="1600" dirty="0" smtClean="0"/>
            <a:t>Представители профсоюзов принимают участие в работе постоянных комитетов Курской областной Думы в рамках соглашения о взаимодействии и сотрудничестве с Курской областной Думой, где рассматриваются проекты законодательных актов области.</a:t>
          </a:r>
          <a:endParaRPr lang="ru-RU" sz="1600" dirty="0"/>
        </a:p>
      </dgm:t>
    </dgm:pt>
    <dgm:pt modelId="{11D172EF-4A4D-41F6-995D-D01C718B7AA1}" type="parTrans" cxnId="{89A253E9-0EFA-4D82-85F3-D24AF50E8F28}">
      <dgm:prSet/>
      <dgm:spPr/>
      <dgm:t>
        <a:bodyPr/>
        <a:lstStyle/>
        <a:p>
          <a:endParaRPr lang="ru-RU" sz="2000"/>
        </a:p>
      </dgm:t>
    </dgm:pt>
    <dgm:pt modelId="{FD906D7E-14D9-4914-AC89-B1A42E0E5BA0}" type="sibTrans" cxnId="{89A253E9-0EFA-4D82-85F3-D24AF50E8F28}">
      <dgm:prSet/>
      <dgm:spPr/>
      <dgm:t>
        <a:bodyPr/>
        <a:lstStyle/>
        <a:p>
          <a:endParaRPr lang="ru-RU" sz="2000"/>
        </a:p>
      </dgm:t>
    </dgm:pt>
    <dgm:pt modelId="{8C1EEF3C-4B83-447F-9ACD-628858A6FB29}" type="pres">
      <dgm:prSet presAssocID="{F3DF47EC-DE2C-4815-BE31-EBA9EB4CAA5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D4746E0-ED0E-401B-9B48-B5B4CA011CB9}" type="pres">
      <dgm:prSet presAssocID="{F3DF47EC-DE2C-4815-BE31-EBA9EB4CAA5F}" presName="Name1" presStyleCnt="0"/>
      <dgm:spPr/>
    </dgm:pt>
    <dgm:pt modelId="{975D8754-A370-4BBE-887F-946901E70320}" type="pres">
      <dgm:prSet presAssocID="{F3DF47EC-DE2C-4815-BE31-EBA9EB4CAA5F}" presName="cycle" presStyleCnt="0"/>
      <dgm:spPr/>
    </dgm:pt>
    <dgm:pt modelId="{50634E26-C809-4EC5-B73C-75EE193CD8DA}" type="pres">
      <dgm:prSet presAssocID="{F3DF47EC-DE2C-4815-BE31-EBA9EB4CAA5F}" presName="srcNode" presStyleLbl="node1" presStyleIdx="0" presStyleCnt="3"/>
      <dgm:spPr/>
    </dgm:pt>
    <dgm:pt modelId="{7FF788E5-60E2-44C8-8E3C-36C8746BC924}" type="pres">
      <dgm:prSet presAssocID="{F3DF47EC-DE2C-4815-BE31-EBA9EB4CAA5F}" presName="conn" presStyleLbl="parChTrans1D2" presStyleIdx="0" presStyleCnt="1"/>
      <dgm:spPr/>
      <dgm:t>
        <a:bodyPr/>
        <a:lstStyle/>
        <a:p>
          <a:endParaRPr lang="ru-RU"/>
        </a:p>
      </dgm:t>
    </dgm:pt>
    <dgm:pt modelId="{295A944F-91B3-4AD9-87F3-EA7D023053FE}" type="pres">
      <dgm:prSet presAssocID="{F3DF47EC-DE2C-4815-BE31-EBA9EB4CAA5F}" presName="extraNode" presStyleLbl="node1" presStyleIdx="0" presStyleCnt="3"/>
      <dgm:spPr/>
    </dgm:pt>
    <dgm:pt modelId="{675C1E00-FDE7-40D9-9F01-0847235D57CD}" type="pres">
      <dgm:prSet presAssocID="{F3DF47EC-DE2C-4815-BE31-EBA9EB4CAA5F}" presName="dstNode" presStyleLbl="node1" presStyleIdx="0" presStyleCnt="3"/>
      <dgm:spPr/>
    </dgm:pt>
    <dgm:pt modelId="{C495DFD0-D067-473E-832A-DBA152472F47}" type="pres">
      <dgm:prSet presAssocID="{2F9ED6F4-D2FC-4624-9706-490F6963C36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891E4-C1C5-46F8-B9F3-83267F34ADC3}" type="pres">
      <dgm:prSet presAssocID="{2F9ED6F4-D2FC-4624-9706-490F6963C36D}" presName="accent_1" presStyleCnt="0"/>
      <dgm:spPr/>
    </dgm:pt>
    <dgm:pt modelId="{D7B0889F-5E38-4862-97E2-12EF343DB23D}" type="pres">
      <dgm:prSet presAssocID="{2F9ED6F4-D2FC-4624-9706-490F6963C36D}" presName="accentRepeatNode" presStyleLbl="solidFgAcc1" presStyleIdx="0" presStyleCnt="3"/>
      <dgm:spPr>
        <a:solidFill>
          <a:srgbClr val="FFC000"/>
        </a:solidFill>
      </dgm:spPr>
    </dgm:pt>
    <dgm:pt modelId="{BE593B7B-04ED-4177-AE5D-79CFE41583BD}" type="pres">
      <dgm:prSet presAssocID="{78D8A658-73A8-4FE8-9C04-57CF4612E99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9B07-3C86-4A1B-A13C-D99B2E18B416}" type="pres">
      <dgm:prSet presAssocID="{78D8A658-73A8-4FE8-9C04-57CF4612E99A}" presName="accent_2" presStyleCnt="0"/>
      <dgm:spPr/>
    </dgm:pt>
    <dgm:pt modelId="{91891DBD-748C-4789-8342-767C63C44C4D}" type="pres">
      <dgm:prSet presAssocID="{78D8A658-73A8-4FE8-9C04-57CF4612E99A}" presName="accentRepeatNode" presStyleLbl="solidFgAcc1" presStyleIdx="1" presStyleCnt="3"/>
      <dgm:spPr>
        <a:solidFill>
          <a:schemeClr val="accent4"/>
        </a:solidFill>
      </dgm:spPr>
    </dgm:pt>
    <dgm:pt modelId="{C164370E-EB0A-4DC4-BA7F-ADB7BAB798C2}" type="pres">
      <dgm:prSet presAssocID="{2E089944-227B-489C-900C-B64E65959BB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C6E63-1C07-4D09-849A-33E992DF37A5}" type="pres">
      <dgm:prSet presAssocID="{2E089944-227B-489C-900C-B64E65959BB3}" presName="accent_3" presStyleCnt="0"/>
      <dgm:spPr/>
    </dgm:pt>
    <dgm:pt modelId="{CC53036D-3351-43F1-B96F-FD018799E146}" type="pres">
      <dgm:prSet presAssocID="{2E089944-227B-489C-900C-B64E65959BB3}" presName="accentRepeatNode" presStyleLbl="solidFgAcc1" presStyleIdx="2" presStyleCnt="3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89A253E9-0EFA-4D82-85F3-D24AF50E8F28}" srcId="{F3DF47EC-DE2C-4815-BE31-EBA9EB4CAA5F}" destId="{2E089944-227B-489C-900C-B64E65959BB3}" srcOrd="2" destOrd="0" parTransId="{11D172EF-4A4D-41F6-995D-D01C718B7AA1}" sibTransId="{FD906D7E-14D9-4914-AC89-B1A42E0E5BA0}"/>
    <dgm:cxn modelId="{7CAD0F02-3D5F-4DC2-89F6-2BBD1FA7D45C}" type="presOf" srcId="{F3DF47EC-DE2C-4815-BE31-EBA9EB4CAA5F}" destId="{8C1EEF3C-4B83-447F-9ACD-628858A6FB29}" srcOrd="0" destOrd="0" presId="urn:microsoft.com/office/officeart/2008/layout/VerticalCurvedList"/>
    <dgm:cxn modelId="{82098C8F-8544-46E8-800A-0490F6757895}" type="presOf" srcId="{2F9ED6F4-D2FC-4624-9706-490F6963C36D}" destId="{C495DFD0-D067-473E-832A-DBA152472F47}" srcOrd="0" destOrd="0" presId="urn:microsoft.com/office/officeart/2008/layout/VerticalCurvedList"/>
    <dgm:cxn modelId="{55FAC536-6B45-4A8C-965F-4C2F70EF3A84}" type="presOf" srcId="{E2DC4FC3-9BE7-4278-A564-FE941D00E9BE}" destId="{7FF788E5-60E2-44C8-8E3C-36C8746BC924}" srcOrd="0" destOrd="0" presId="urn:microsoft.com/office/officeart/2008/layout/VerticalCurvedList"/>
    <dgm:cxn modelId="{3C17AD1B-8CBE-4726-8D3F-922E23EFE48D}" srcId="{F3DF47EC-DE2C-4815-BE31-EBA9EB4CAA5F}" destId="{78D8A658-73A8-4FE8-9C04-57CF4612E99A}" srcOrd="1" destOrd="0" parTransId="{F07500C3-F8F2-4FA2-B1E7-CAE2BD1A7707}" sibTransId="{2DFF6340-7CFA-4DF0-B219-EBAA6DE511A9}"/>
    <dgm:cxn modelId="{4F27CC5D-5F6F-47B8-BF15-39EF3E16BAAB}" type="presOf" srcId="{2E089944-227B-489C-900C-B64E65959BB3}" destId="{C164370E-EB0A-4DC4-BA7F-ADB7BAB798C2}" srcOrd="0" destOrd="0" presId="urn:microsoft.com/office/officeart/2008/layout/VerticalCurvedList"/>
    <dgm:cxn modelId="{DFBF15BD-FA74-4AAB-9513-C6E8D0328DCB}" srcId="{F3DF47EC-DE2C-4815-BE31-EBA9EB4CAA5F}" destId="{2F9ED6F4-D2FC-4624-9706-490F6963C36D}" srcOrd="0" destOrd="0" parTransId="{C2363F1C-F396-4680-A4E1-4749770E192C}" sibTransId="{E2DC4FC3-9BE7-4278-A564-FE941D00E9BE}"/>
    <dgm:cxn modelId="{68A97929-CC1C-4FCD-A6A9-35B9839F4208}" type="presOf" srcId="{78D8A658-73A8-4FE8-9C04-57CF4612E99A}" destId="{BE593B7B-04ED-4177-AE5D-79CFE41583BD}" srcOrd="0" destOrd="0" presId="urn:microsoft.com/office/officeart/2008/layout/VerticalCurvedList"/>
    <dgm:cxn modelId="{BC98AEB0-FA97-4CFF-8868-FCDD07143CBC}" type="presParOf" srcId="{8C1EEF3C-4B83-447F-9ACD-628858A6FB29}" destId="{5D4746E0-ED0E-401B-9B48-B5B4CA011CB9}" srcOrd="0" destOrd="0" presId="urn:microsoft.com/office/officeart/2008/layout/VerticalCurvedList"/>
    <dgm:cxn modelId="{A08FA57E-3752-40D3-8559-C01A2EADC308}" type="presParOf" srcId="{5D4746E0-ED0E-401B-9B48-B5B4CA011CB9}" destId="{975D8754-A370-4BBE-887F-946901E70320}" srcOrd="0" destOrd="0" presId="urn:microsoft.com/office/officeart/2008/layout/VerticalCurvedList"/>
    <dgm:cxn modelId="{A2978E57-20C3-4108-9689-BA07253F151B}" type="presParOf" srcId="{975D8754-A370-4BBE-887F-946901E70320}" destId="{50634E26-C809-4EC5-B73C-75EE193CD8DA}" srcOrd="0" destOrd="0" presId="urn:microsoft.com/office/officeart/2008/layout/VerticalCurvedList"/>
    <dgm:cxn modelId="{C161F87D-9BF0-4F89-8353-998D3E4D257A}" type="presParOf" srcId="{975D8754-A370-4BBE-887F-946901E70320}" destId="{7FF788E5-60E2-44C8-8E3C-36C8746BC924}" srcOrd="1" destOrd="0" presId="urn:microsoft.com/office/officeart/2008/layout/VerticalCurvedList"/>
    <dgm:cxn modelId="{07AC577B-D32D-4296-94EC-46FB4C604273}" type="presParOf" srcId="{975D8754-A370-4BBE-887F-946901E70320}" destId="{295A944F-91B3-4AD9-87F3-EA7D023053FE}" srcOrd="2" destOrd="0" presId="urn:microsoft.com/office/officeart/2008/layout/VerticalCurvedList"/>
    <dgm:cxn modelId="{9BF38768-8E27-4718-BFE7-2C94D4FE2C42}" type="presParOf" srcId="{975D8754-A370-4BBE-887F-946901E70320}" destId="{675C1E00-FDE7-40D9-9F01-0847235D57CD}" srcOrd="3" destOrd="0" presId="urn:microsoft.com/office/officeart/2008/layout/VerticalCurvedList"/>
    <dgm:cxn modelId="{F302DC8B-340C-4C13-8727-C0BAB06DC428}" type="presParOf" srcId="{5D4746E0-ED0E-401B-9B48-B5B4CA011CB9}" destId="{C495DFD0-D067-473E-832A-DBA152472F47}" srcOrd="1" destOrd="0" presId="urn:microsoft.com/office/officeart/2008/layout/VerticalCurvedList"/>
    <dgm:cxn modelId="{EFF83BB9-219E-43CA-B1BD-8AA5C59046B5}" type="presParOf" srcId="{5D4746E0-ED0E-401B-9B48-B5B4CA011CB9}" destId="{2DE891E4-C1C5-46F8-B9F3-83267F34ADC3}" srcOrd="2" destOrd="0" presId="urn:microsoft.com/office/officeart/2008/layout/VerticalCurvedList"/>
    <dgm:cxn modelId="{1A9530F5-EAA9-4970-A45F-9C56545B446F}" type="presParOf" srcId="{2DE891E4-C1C5-46F8-B9F3-83267F34ADC3}" destId="{D7B0889F-5E38-4862-97E2-12EF343DB23D}" srcOrd="0" destOrd="0" presId="urn:microsoft.com/office/officeart/2008/layout/VerticalCurvedList"/>
    <dgm:cxn modelId="{E6EC5B9F-2AF9-4070-ABBF-04A281DBC0A9}" type="presParOf" srcId="{5D4746E0-ED0E-401B-9B48-B5B4CA011CB9}" destId="{BE593B7B-04ED-4177-AE5D-79CFE41583BD}" srcOrd="3" destOrd="0" presId="urn:microsoft.com/office/officeart/2008/layout/VerticalCurvedList"/>
    <dgm:cxn modelId="{F8F7EAB3-A81A-4C3D-BF0A-F3AEBD1691A8}" type="presParOf" srcId="{5D4746E0-ED0E-401B-9B48-B5B4CA011CB9}" destId="{45E89B07-3C86-4A1B-A13C-D99B2E18B416}" srcOrd="4" destOrd="0" presId="urn:microsoft.com/office/officeart/2008/layout/VerticalCurvedList"/>
    <dgm:cxn modelId="{6D55E76E-C1AF-47D3-923B-C7B53C72879E}" type="presParOf" srcId="{45E89B07-3C86-4A1B-A13C-D99B2E18B416}" destId="{91891DBD-748C-4789-8342-767C63C44C4D}" srcOrd="0" destOrd="0" presId="urn:microsoft.com/office/officeart/2008/layout/VerticalCurvedList"/>
    <dgm:cxn modelId="{79BDD950-84CD-4489-892A-FBA46989D332}" type="presParOf" srcId="{5D4746E0-ED0E-401B-9B48-B5B4CA011CB9}" destId="{C164370E-EB0A-4DC4-BA7F-ADB7BAB798C2}" srcOrd="5" destOrd="0" presId="urn:microsoft.com/office/officeart/2008/layout/VerticalCurvedList"/>
    <dgm:cxn modelId="{7596E61E-8296-4BAC-9B8A-585FBBFB17B6}" type="presParOf" srcId="{5D4746E0-ED0E-401B-9B48-B5B4CA011CB9}" destId="{E04C6E63-1C07-4D09-849A-33E992DF37A5}" srcOrd="6" destOrd="0" presId="urn:microsoft.com/office/officeart/2008/layout/VerticalCurvedList"/>
    <dgm:cxn modelId="{B2952B6A-AF5D-4309-A365-E1C2FE3CE31B}" type="presParOf" srcId="{E04C6E63-1C07-4D09-849A-33E992DF37A5}" destId="{CC53036D-3351-43F1-B96F-FD018799E1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3194ED-C512-40A1-8051-955B00974C91}" type="doc">
      <dgm:prSet loTypeId="urn:microsoft.com/office/officeart/2005/8/layout/target3" loCatId="relationship" qsTypeId="urn:microsoft.com/office/officeart/2005/8/quickstyle/3d4" qsCatId="3D" csTypeId="urn:microsoft.com/office/officeart/2005/8/colors/accent5_1" csCatId="accent5"/>
      <dgm:spPr/>
      <dgm:t>
        <a:bodyPr/>
        <a:lstStyle/>
        <a:p>
          <a:endParaRPr lang="ru-RU"/>
        </a:p>
      </dgm:t>
    </dgm:pt>
    <dgm:pt modelId="{71212BDC-2136-44F9-BE3A-4326DE4806AD}">
      <dgm:prSet custT="1"/>
      <dgm:spPr/>
      <dgm:t>
        <a:bodyPr/>
        <a:lstStyle/>
        <a:p>
          <a:pPr rtl="0"/>
          <a:r>
            <a:rPr lang="ru-RU" sz="1800" smtClean="0"/>
            <a:t>областные конкурсы профессионального мастерства «Лучший по профессии»;</a:t>
          </a:r>
          <a:endParaRPr lang="ru-RU" sz="1800"/>
        </a:p>
      </dgm:t>
    </dgm:pt>
    <dgm:pt modelId="{1FEF0768-071A-4741-B3B5-C0ADCCFBA368}" type="parTrans" cxnId="{63C9314A-00AC-4254-9925-CD63630EEBF3}">
      <dgm:prSet/>
      <dgm:spPr/>
      <dgm:t>
        <a:bodyPr/>
        <a:lstStyle/>
        <a:p>
          <a:endParaRPr lang="ru-RU" sz="1800"/>
        </a:p>
      </dgm:t>
    </dgm:pt>
    <dgm:pt modelId="{6FCB846F-9857-4564-896B-238AEA30959D}" type="sibTrans" cxnId="{63C9314A-00AC-4254-9925-CD63630EEBF3}">
      <dgm:prSet/>
      <dgm:spPr/>
      <dgm:t>
        <a:bodyPr/>
        <a:lstStyle/>
        <a:p>
          <a:endParaRPr lang="ru-RU" sz="1800"/>
        </a:p>
      </dgm:t>
    </dgm:pt>
    <dgm:pt modelId="{28A04504-645F-4FD5-AC73-176C0D6C6967}">
      <dgm:prSet custT="1"/>
      <dgm:spPr/>
      <dgm:t>
        <a:bodyPr/>
        <a:lstStyle/>
        <a:p>
          <a:pPr rtl="0"/>
          <a:r>
            <a:rPr lang="ru-RU" sz="1800" smtClean="0"/>
            <a:t>региональные и муниципальные отраслевые конкурсы профессионального мастерства;</a:t>
          </a:r>
          <a:endParaRPr lang="ru-RU" sz="1800"/>
        </a:p>
      </dgm:t>
    </dgm:pt>
    <dgm:pt modelId="{7980C6A6-36A0-41A6-B613-009CB3244BCB}" type="parTrans" cxnId="{3BA1557D-6BDE-40AD-B1A9-224C9D575E33}">
      <dgm:prSet/>
      <dgm:spPr/>
      <dgm:t>
        <a:bodyPr/>
        <a:lstStyle/>
        <a:p>
          <a:endParaRPr lang="ru-RU" sz="1800"/>
        </a:p>
      </dgm:t>
    </dgm:pt>
    <dgm:pt modelId="{999604E4-78B7-40B7-B4E4-5C3102B86FC3}" type="sibTrans" cxnId="{3BA1557D-6BDE-40AD-B1A9-224C9D575E33}">
      <dgm:prSet/>
      <dgm:spPr/>
      <dgm:t>
        <a:bodyPr/>
        <a:lstStyle/>
        <a:p>
          <a:endParaRPr lang="ru-RU" sz="1800"/>
        </a:p>
      </dgm:t>
    </dgm:pt>
    <dgm:pt modelId="{268D1C82-21FC-4436-A18E-D71015F87D55}">
      <dgm:prSet custT="1"/>
      <dgm:spPr/>
      <dgm:t>
        <a:bodyPr/>
        <a:lstStyle/>
        <a:p>
          <a:pPr rtl="0"/>
          <a:r>
            <a:rPr lang="ru-RU" sz="1800" smtClean="0"/>
            <a:t>олимпиады профессионального мастерства среди обучающихся профессиональных образовательных учреждений по различным видам профессий;</a:t>
          </a:r>
          <a:endParaRPr lang="ru-RU" sz="1800"/>
        </a:p>
      </dgm:t>
    </dgm:pt>
    <dgm:pt modelId="{0D71B9DD-4893-47C4-A88B-7CF60119FA5A}" type="parTrans" cxnId="{1CCD2221-E6B5-4BF1-8A04-A1B4E7ADF2E1}">
      <dgm:prSet/>
      <dgm:spPr/>
      <dgm:t>
        <a:bodyPr/>
        <a:lstStyle/>
        <a:p>
          <a:endParaRPr lang="ru-RU" sz="1800"/>
        </a:p>
      </dgm:t>
    </dgm:pt>
    <dgm:pt modelId="{7618CA52-0174-431B-A5E5-711658311906}" type="sibTrans" cxnId="{1CCD2221-E6B5-4BF1-8A04-A1B4E7ADF2E1}">
      <dgm:prSet/>
      <dgm:spPr/>
      <dgm:t>
        <a:bodyPr/>
        <a:lstStyle/>
        <a:p>
          <a:endParaRPr lang="ru-RU" sz="1800"/>
        </a:p>
      </dgm:t>
    </dgm:pt>
    <dgm:pt modelId="{08E85A33-7F6D-4A96-9CEE-561E65740082}">
      <dgm:prSet custT="1"/>
      <dgm:spPr/>
      <dgm:t>
        <a:bodyPr/>
        <a:lstStyle/>
        <a:p>
          <a:pPr rtl="0"/>
          <a:r>
            <a:rPr lang="ru-RU" sz="1800" smtClean="0"/>
            <a:t>региональный чемпионат «Молодые профессионалы» (WORLDSKILLS RUSSIA) «КУРСКАЯ ОБЛАСТЬ»;</a:t>
          </a:r>
          <a:endParaRPr lang="ru-RU" sz="1800"/>
        </a:p>
      </dgm:t>
    </dgm:pt>
    <dgm:pt modelId="{ECF000F4-FEAF-48CD-B846-305B473CC266}" type="parTrans" cxnId="{809679FE-E627-4986-856A-1869AE16F806}">
      <dgm:prSet/>
      <dgm:spPr/>
      <dgm:t>
        <a:bodyPr/>
        <a:lstStyle/>
        <a:p>
          <a:endParaRPr lang="ru-RU" sz="1800"/>
        </a:p>
      </dgm:t>
    </dgm:pt>
    <dgm:pt modelId="{EFD454C0-C49B-475F-B2B1-6B847AEB12FD}" type="sibTrans" cxnId="{809679FE-E627-4986-856A-1869AE16F806}">
      <dgm:prSet/>
      <dgm:spPr/>
      <dgm:t>
        <a:bodyPr/>
        <a:lstStyle/>
        <a:p>
          <a:endParaRPr lang="ru-RU" sz="1800"/>
        </a:p>
      </dgm:t>
    </dgm:pt>
    <dgm:pt modelId="{9A66BC1E-8146-46B0-82D2-EBC9B625B9D4}">
      <dgm:prSet custT="1"/>
      <dgm:spPr/>
      <dgm:t>
        <a:bodyPr/>
        <a:lstStyle/>
        <a:p>
          <a:pPr rtl="0"/>
          <a:r>
            <a:rPr lang="ru-RU" sz="1800" dirty="0" smtClean="0"/>
            <a:t>региональный отборочный этап Национального чемпионата конкурсов профессионального мастерства для людей с инвалидностью «АБИЛИМПИКС».</a:t>
          </a:r>
          <a:endParaRPr lang="ru-RU" sz="1800" dirty="0"/>
        </a:p>
      </dgm:t>
    </dgm:pt>
    <dgm:pt modelId="{815BD370-03A7-4896-B0DB-476126A01EF5}" type="parTrans" cxnId="{6C43B5ED-9809-4BA0-8AF2-4F5773089BBB}">
      <dgm:prSet/>
      <dgm:spPr/>
      <dgm:t>
        <a:bodyPr/>
        <a:lstStyle/>
        <a:p>
          <a:endParaRPr lang="ru-RU" sz="1800"/>
        </a:p>
      </dgm:t>
    </dgm:pt>
    <dgm:pt modelId="{9F78F485-84F8-4EF0-B44E-C6F80EBBC06E}" type="sibTrans" cxnId="{6C43B5ED-9809-4BA0-8AF2-4F5773089BBB}">
      <dgm:prSet/>
      <dgm:spPr/>
      <dgm:t>
        <a:bodyPr/>
        <a:lstStyle/>
        <a:p>
          <a:endParaRPr lang="ru-RU" sz="1800"/>
        </a:p>
      </dgm:t>
    </dgm:pt>
    <dgm:pt modelId="{24AEEAB2-1C73-4512-BBCB-E67DDE3CBE3F}" type="pres">
      <dgm:prSet presAssocID="{213194ED-C512-40A1-8051-955B00974C9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179FD-EDE5-4720-8C46-B2B3D5DE180B}" type="pres">
      <dgm:prSet presAssocID="{71212BDC-2136-44F9-BE3A-4326DE4806AD}" presName="circle1" presStyleLbl="node1" presStyleIdx="0" presStyleCnt="5"/>
      <dgm:spPr/>
    </dgm:pt>
    <dgm:pt modelId="{97958F73-1B03-4003-8056-5B8669920EFA}" type="pres">
      <dgm:prSet presAssocID="{71212BDC-2136-44F9-BE3A-4326DE4806AD}" presName="space" presStyleCnt="0"/>
      <dgm:spPr/>
    </dgm:pt>
    <dgm:pt modelId="{AF749797-7306-4D7C-98D2-FC9BFD677F5A}" type="pres">
      <dgm:prSet presAssocID="{71212BDC-2136-44F9-BE3A-4326DE4806AD}" presName="rect1" presStyleLbl="alignAcc1" presStyleIdx="0" presStyleCnt="5"/>
      <dgm:spPr/>
      <dgm:t>
        <a:bodyPr/>
        <a:lstStyle/>
        <a:p>
          <a:endParaRPr lang="ru-RU"/>
        </a:p>
      </dgm:t>
    </dgm:pt>
    <dgm:pt modelId="{EEAE6509-16D4-4D18-9C35-4D2DA503AD32}" type="pres">
      <dgm:prSet presAssocID="{28A04504-645F-4FD5-AC73-176C0D6C6967}" presName="vertSpace2" presStyleLbl="node1" presStyleIdx="0" presStyleCnt="5"/>
      <dgm:spPr/>
    </dgm:pt>
    <dgm:pt modelId="{2343570C-26B1-4D65-BA5C-7F66FEA8DA99}" type="pres">
      <dgm:prSet presAssocID="{28A04504-645F-4FD5-AC73-176C0D6C6967}" presName="circle2" presStyleLbl="node1" presStyleIdx="1" presStyleCnt="5"/>
      <dgm:spPr/>
    </dgm:pt>
    <dgm:pt modelId="{C6B3041B-8E14-4C5E-9A28-3E70A28980FE}" type="pres">
      <dgm:prSet presAssocID="{28A04504-645F-4FD5-AC73-176C0D6C6967}" presName="rect2" presStyleLbl="alignAcc1" presStyleIdx="1" presStyleCnt="5"/>
      <dgm:spPr/>
      <dgm:t>
        <a:bodyPr/>
        <a:lstStyle/>
        <a:p>
          <a:endParaRPr lang="ru-RU"/>
        </a:p>
      </dgm:t>
    </dgm:pt>
    <dgm:pt modelId="{2B61D90A-0B3A-463D-9A68-0C21D2A73E89}" type="pres">
      <dgm:prSet presAssocID="{268D1C82-21FC-4436-A18E-D71015F87D55}" presName="vertSpace3" presStyleLbl="node1" presStyleIdx="1" presStyleCnt="5"/>
      <dgm:spPr/>
    </dgm:pt>
    <dgm:pt modelId="{663D121D-35B9-46EF-8575-0E34AEB4D244}" type="pres">
      <dgm:prSet presAssocID="{268D1C82-21FC-4436-A18E-D71015F87D55}" presName="circle3" presStyleLbl="node1" presStyleIdx="2" presStyleCnt="5"/>
      <dgm:spPr/>
    </dgm:pt>
    <dgm:pt modelId="{5792D259-A8E8-4AFA-9285-69882F8FC59D}" type="pres">
      <dgm:prSet presAssocID="{268D1C82-21FC-4436-A18E-D71015F87D55}" presName="rect3" presStyleLbl="alignAcc1" presStyleIdx="2" presStyleCnt="5"/>
      <dgm:spPr/>
      <dgm:t>
        <a:bodyPr/>
        <a:lstStyle/>
        <a:p>
          <a:endParaRPr lang="ru-RU"/>
        </a:p>
      </dgm:t>
    </dgm:pt>
    <dgm:pt modelId="{FDDD7198-8B9F-4DE1-8AF5-0FE5EC21EAE9}" type="pres">
      <dgm:prSet presAssocID="{08E85A33-7F6D-4A96-9CEE-561E65740082}" presName="vertSpace4" presStyleLbl="node1" presStyleIdx="2" presStyleCnt="5"/>
      <dgm:spPr/>
    </dgm:pt>
    <dgm:pt modelId="{46721042-1EF3-48A7-AFBF-3F599E7C3D2C}" type="pres">
      <dgm:prSet presAssocID="{08E85A33-7F6D-4A96-9CEE-561E65740082}" presName="circle4" presStyleLbl="node1" presStyleIdx="3" presStyleCnt="5"/>
      <dgm:spPr/>
    </dgm:pt>
    <dgm:pt modelId="{2C3AB758-DDF5-4793-A3AE-710F1D33A7BF}" type="pres">
      <dgm:prSet presAssocID="{08E85A33-7F6D-4A96-9CEE-561E65740082}" presName="rect4" presStyleLbl="alignAcc1" presStyleIdx="3" presStyleCnt="5"/>
      <dgm:spPr/>
      <dgm:t>
        <a:bodyPr/>
        <a:lstStyle/>
        <a:p>
          <a:endParaRPr lang="ru-RU"/>
        </a:p>
      </dgm:t>
    </dgm:pt>
    <dgm:pt modelId="{59EA1C79-CE01-42DC-8CBF-E274DF4181AA}" type="pres">
      <dgm:prSet presAssocID="{9A66BC1E-8146-46B0-82D2-EBC9B625B9D4}" presName="vertSpace5" presStyleLbl="node1" presStyleIdx="3" presStyleCnt="5"/>
      <dgm:spPr/>
    </dgm:pt>
    <dgm:pt modelId="{1411865C-DD1A-48EC-937C-17BDBBE42EA4}" type="pres">
      <dgm:prSet presAssocID="{9A66BC1E-8146-46B0-82D2-EBC9B625B9D4}" presName="circle5" presStyleLbl="node1" presStyleIdx="4" presStyleCnt="5"/>
      <dgm:spPr/>
    </dgm:pt>
    <dgm:pt modelId="{A7A74173-BC45-436C-AA33-46159376DF36}" type="pres">
      <dgm:prSet presAssocID="{9A66BC1E-8146-46B0-82D2-EBC9B625B9D4}" presName="rect5" presStyleLbl="alignAcc1" presStyleIdx="4" presStyleCnt="5"/>
      <dgm:spPr/>
      <dgm:t>
        <a:bodyPr/>
        <a:lstStyle/>
        <a:p>
          <a:endParaRPr lang="ru-RU"/>
        </a:p>
      </dgm:t>
    </dgm:pt>
    <dgm:pt modelId="{BDE17756-FD97-4DEB-B112-860F7B815D98}" type="pres">
      <dgm:prSet presAssocID="{71212BDC-2136-44F9-BE3A-4326DE4806AD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56B86-643B-46E7-9B19-D58883C5FC47}" type="pres">
      <dgm:prSet presAssocID="{28A04504-645F-4FD5-AC73-176C0D6C6967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40188-2ECA-4AF8-9BC6-7A11D8B12D12}" type="pres">
      <dgm:prSet presAssocID="{268D1C82-21FC-4436-A18E-D71015F87D55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87174-0628-4A77-A2DA-7F54B76105B6}" type="pres">
      <dgm:prSet presAssocID="{08E85A33-7F6D-4A96-9CEE-561E65740082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73ACA-8C07-42A9-95D9-DCC628274A46}" type="pres">
      <dgm:prSet presAssocID="{9A66BC1E-8146-46B0-82D2-EBC9B625B9D4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D2221-E6B5-4BF1-8A04-A1B4E7ADF2E1}" srcId="{213194ED-C512-40A1-8051-955B00974C91}" destId="{268D1C82-21FC-4436-A18E-D71015F87D55}" srcOrd="2" destOrd="0" parTransId="{0D71B9DD-4893-47C4-A88B-7CF60119FA5A}" sibTransId="{7618CA52-0174-431B-A5E5-711658311906}"/>
    <dgm:cxn modelId="{C9DA2857-C245-42D0-81FC-96E666507687}" type="presOf" srcId="{28A04504-645F-4FD5-AC73-176C0D6C6967}" destId="{A6A56B86-643B-46E7-9B19-D58883C5FC47}" srcOrd="1" destOrd="0" presId="urn:microsoft.com/office/officeart/2005/8/layout/target3"/>
    <dgm:cxn modelId="{880DA4A5-9C13-42ED-8445-831A7FDA3FF7}" type="presOf" srcId="{268D1C82-21FC-4436-A18E-D71015F87D55}" destId="{5792D259-A8E8-4AFA-9285-69882F8FC59D}" srcOrd="0" destOrd="0" presId="urn:microsoft.com/office/officeart/2005/8/layout/target3"/>
    <dgm:cxn modelId="{6C43B5ED-9809-4BA0-8AF2-4F5773089BBB}" srcId="{213194ED-C512-40A1-8051-955B00974C91}" destId="{9A66BC1E-8146-46B0-82D2-EBC9B625B9D4}" srcOrd="4" destOrd="0" parTransId="{815BD370-03A7-4896-B0DB-476126A01EF5}" sibTransId="{9F78F485-84F8-4EF0-B44E-C6F80EBBC06E}"/>
    <dgm:cxn modelId="{B58F6610-6CD1-41AE-A893-837B35BA1169}" type="presOf" srcId="{9A66BC1E-8146-46B0-82D2-EBC9B625B9D4}" destId="{90A73ACA-8C07-42A9-95D9-DCC628274A46}" srcOrd="1" destOrd="0" presId="urn:microsoft.com/office/officeart/2005/8/layout/target3"/>
    <dgm:cxn modelId="{FC3E0245-E491-4E22-BF5A-B08D407BFD3F}" type="presOf" srcId="{08E85A33-7F6D-4A96-9CEE-561E65740082}" destId="{2C3AB758-DDF5-4793-A3AE-710F1D33A7BF}" srcOrd="0" destOrd="0" presId="urn:microsoft.com/office/officeart/2005/8/layout/target3"/>
    <dgm:cxn modelId="{809679FE-E627-4986-856A-1869AE16F806}" srcId="{213194ED-C512-40A1-8051-955B00974C91}" destId="{08E85A33-7F6D-4A96-9CEE-561E65740082}" srcOrd="3" destOrd="0" parTransId="{ECF000F4-FEAF-48CD-B846-305B473CC266}" sibTransId="{EFD454C0-C49B-475F-B2B1-6B847AEB12FD}"/>
    <dgm:cxn modelId="{4BF2DFB7-7734-4862-9264-0683AC6B8B50}" type="presOf" srcId="{71212BDC-2136-44F9-BE3A-4326DE4806AD}" destId="{BDE17756-FD97-4DEB-B112-860F7B815D98}" srcOrd="1" destOrd="0" presId="urn:microsoft.com/office/officeart/2005/8/layout/target3"/>
    <dgm:cxn modelId="{C02B11D6-7EB6-4FDF-8001-1F3BAF77887B}" type="presOf" srcId="{71212BDC-2136-44F9-BE3A-4326DE4806AD}" destId="{AF749797-7306-4D7C-98D2-FC9BFD677F5A}" srcOrd="0" destOrd="0" presId="urn:microsoft.com/office/officeart/2005/8/layout/target3"/>
    <dgm:cxn modelId="{EFBD6DC1-9AF1-45BC-AC27-094F34DEBB94}" type="presOf" srcId="{08E85A33-7F6D-4A96-9CEE-561E65740082}" destId="{2C987174-0628-4A77-A2DA-7F54B76105B6}" srcOrd="1" destOrd="0" presId="urn:microsoft.com/office/officeart/2005/8/layout/target3"/>
    <dgm:cxn modelId="{D21CC5B6-1161-4FB7-B9E7-D2A8EB42303C}" type="presOf" srcId="{28A04504-645F-4FD5-AC73-176C0D6C6967}" destId="{C6B3041B-8E14-4C5E-9A28-3E70A28980FE}" srcOrd="0" destOrd="0" presId="urn:microsoft.com/office/officeart/2005/8/layout/target3"/>
    <dgm:cxn modelId="{ECC2579B-E836-42FA-8623-63970724A1C9}" type="presOf" srcId="{213194ED-C512-40A1-8051-955B00974C91}" destId="{24AEEAB2-1C73-4512-BBCB-E67DDE3CBE3F}" srcOrd="0" destOrd="0" presId="urn:microsoft.com/office/officeart/2005/8/layout/target3"/>
    <dgm:cxn modelId="{63C9314A-00AC-4254-9925-CD63630EEBF3}" srcId="{213194ED-C512-40A1-8051-955B00974C91}" destId="{71212BDC-2136-44F9-BE3A-4326DE4806AD}" srcOrd="0" destOrd="0" parTransId="{1FEF0768-071A-4741-B3B5-C0ADCCFBA368}" sibTransId="{6FCB846F-9857-4564-896B-238AEA30959D}"/>
    <dgm:cxn modelId="{7AB3E03C-DE2B-4255-882E-C2B5FFF1AD9E}" type="presOf" srcId="{268D1C82-21FC-4436-A18E-D71015F87D55}" destId="{D4340188-2ECA-4AF8-9BC6-7A11D8B12D12}" srcOrd="1" destOrd="0" presId="urn:microsoft.com/office/officeart/2005/8/layout/target3"/>
    <dgm:cxn modelId="{3BA1557D-6BDE-40AD-B1A9-224C9D575E33}" srcId="{213194ED-C512-40A1-8051-955B00974C91}" destId="{28A04504-645F-4FD5-AC73-176C0D6C6967}" srcOrd="1" destOrd="0" parTransId="{7980C6A6-36A0-41A6-B613-009CB3244BCB}" sibTransId="{999604E4-78B7-40B7-B4E4-5C3102B86FC3}"/>
    <dgm:cxn modelId="{AE987BA9-A1E2-430E-AB63-0AD249FCB6B8}" type="presOf" srcId="{9A66BC1E-8146-46B0-82D2-EBC9B625B9D4}" destId="{A7A74173-BC45-436C-AA33-46159376DF36}" srcOrd="0" destOrd="0" presId="urn:microsoft.com/office/officeart/2005/8/layout/target3"/>
    <dgm:cxn modelId="{368803FB-590E-4ACE-83F8-6AB501FA8506}" type="presParOf" srcId="{24AEEAB2-1C73-4512-BBCB-E67DDE3CBE3F}" destId="{042179FD-EDE5-4720-8C46-B2B3D5DE180B}" srcOrd="0" destOrd="0" presId="urn:microsoft.com/office/officeart/2005/8/layout/target3"/>
    <dgm:cxn modelId="{C66CA1B8-5392-42CA-8484-0B821DD1D05D}" type="presParOf" srcId="{24AEEAB2-1C73-4512-BBCB-E67DDE3CBE3F}" destId="{97958F73-1B03-4003-8056-5B8669920EFA}" srcOrd="1" destOrd="0" presId="urn:microsoft.com/office/officeart/2005/8/layout/target3"/>
    <dgm:cxn modelId="{DBB35FAD-3CCC-433E-A87D-B89E94AAEE82}" type="presParOf" srcId="{24AEEAB2-1C73-4512-BBCB-E67DDE3CBE3F}" destId="{AF749797-7306-4D7C-98D2-FC9BFD677F5A}" srcOrd="2" destOrd="0" presId="urn:microsoft.com/office/officeart/2005/8/layout/target3"/>
    <dgm:cxn modelId="{E419D352-196F-4C3C-A2DB-D77F4A0AEF5F}" type="presParOf" srcId="{24AEEAB2-1C73-4512-BBCB-E67DDE3CBE3F}" destId="{EEAE6509-16D4-4D18-9C35-4D2DA503AD32}" srcOrd="3" destOrd="0" presId="urn:microsoft.com/office/officeart/2005/8/layout/target3"/>
    <dgm:cxn modelId="{52B6852A-2D4B-4896-8B30-4B8C57630B70}" type="presParOf" srcId="{24AEEAB2-1C73-4512-BBCB-E67DDE3CBE3F}" destId="{2343570C-26B1-4D65-BA5C-7F66FEA8DA99}" srcOrd="4" destOrd="0" presId="urn:microsoft.com/office/officeart/2005/8/layout/target3"/>
    <dgm:cxn modelId="{5779B477-218C-4C9F-937C-B25FCE816387}" type="presParOf" srcId="{24AEEAB2-1C73-4512-BBCB-E67DDE3CBE3F}" destId="{C6B3041B-8E14-4C5E-9A28-3E70A28980FE}" srcOrd="5" destOrd="0" presId="urn:microsoft.com/office/officeart/2005/8/layout/target3"/>
    <dgm:cxn modelId="{2477BE70-30D8-4D9F-A1C2-D3D9999ED8B6}" type="presParOf" srcId="{24AEEAB2-1C73-4512-BBCB-E67DDE3CBE3F}" destId="{2B61D90A-0B3A-463D-9A68-0C21D2A73E89}" srcOrd="6" destOrd="0" presId="urn:microsoft.com/office/officeart/2005/8/layout/target3"/>
    <dgm:cxn modelId="{6C4F5918-1E5E-4A9C-884A-F298A3C4563F}" type="presParOf" srcId="{24AEEAB2-1C73-4512-BBCB-E67DDE3CBE3F}" destId="{663D121D-35B9-46EF-8575-0E34AEB4D244}" srcOrd="7" destOrd="0" presId="urn:microsoft.com/office/officeart/2005/8/layout/target3"/>
    <dgm:cxn modelId="{3EF48927-67A6-4DFB-9CD7-4D99A9DCA17E}" type="presParOf" srcId="{24AEEAB2-1C73-4512-BBCB-E67DDE3CBE3F}" destId="{5792D259-A8E8-4AFA-9285-69882F8FC59D}" srcOrd="8" destOrd="0" presId="urn:microsoft.com/office/officeart/2005/8/layout/target3"/>
    <dgm:cxn modelId="{7B106887-62B3-42BE-8054-83D324EEBF60}" type="presParOf" srcId="{24AEEAB2-1C73-4512-BBCB-E67DDE3CBE3F}" destId="{FDDD7198-8B9F-4DE1-8AF5-0FE5EC21EAE9}" srcOrd="9" destOrd="0" presId="urn:microsoft.com/office/officeart/2005/8/layout/target3"/>
    <dgm:cxn modelId="{3EE19A79-7661-4728-AAA7-F9C80F1995D5}" type="presParOf" srcId="{24AEEAB2-1C73-4512-BBCB-E67DDE3CBE3F}" destId="{46721042-1EF3-48A7-AFBF-3F599E7C3D2C}" srcOrd="10" destOrd="0" presId="urn:microsoft.com/office/officeart/2005/8/layout/target3"/>
    <dgm:cxn modelId="{1F04AB53-63F2-4769-B026-49FBC7061D0B}" type="presParOf" srcId="{24AEEAB2-1C73-4512-BBCB-E67DDE3CBE3F}" destId="{2C3AB758-DDF5-4793-A3AE-710F1D33A7BF}" srcOrd="11" destOrd="0" presId="urn:microsoft.com/office/officeart/2005/8/layout/target3"/>
    <dgm:cxn modelId="{D66B1A15-3064-4379-A56D-9AA9885633B3}" type="presParOf" srcId="{24AEEAB2-1C73-4512-BBCB-E67DDE3CBE3F}" destId="{59EA1C79-CE01-42DC-8CBF-E274DF4181AA}" srcOrd="12" destOrd="0" presId="urn:microsoft.com/office/officeart/2005/8/layout/target3"/>
    <dgm:cxn modelId="{A4F6E8A4-66B0-4582-9B84-CF2310F8F569}" type="presParOf" srcId="{24AEEAB2-1C73-4512-BBCB-E67DDE3CBE3F}" destId="{1411865C-DD1A-48EC-937C-17BDBBE42EA4}" srcOrd="13" destOrd="0" presId="urn:microsoft.com/office/officeart/2005/8/layout/target3"/>
    <dgm:cxn modelId="{5C87EB66-987D-434B-8400-1F2BF62316A3}" type="presParOf" srcId="{24AEEAB2-1C73-4512-BBCB-E67DDE3CBE3F}" destId="{A7A74173-BC45-436C-AA33-46159376DF36}" srcOrd="14" destOrd="0" presId="urn:microsoft.com/office/officeart/2005/8/layout/target3"/>
    <dgm:cxn modelId="{BF6CFD69-D7BA-42BB-89FF-3B505C20B804}" type="presParOf" srcId="{24AEEAB2-1C73-4512-BBCB-E67DDE3CBE3F}" destId="{BDE17756-FD97-4DEB-B112-860F7B815D98}" srcOrd="15" destOrd="0" presId="urn:microsoft.com/office/officeart/2005/8/layout/target3"/>
    <dgm:cxn modelId="{B8019413-ADEE-4460-998B-52F270CD9FB1}" type="presParOf" srcId="{24AEEAB2-1C73-4512-BBCB-E67DDE3CBE3F}" destId="{A6A56B86-643B-46E7-9B19-D58883C5FC47}" srcOrd="16" destOrd="0" presId="urn:microsoft.com/office/officeart/2005/8/layout/target3"/>
    <dgm:cxn modelId="{4852ADEC-B310-4F86-B57E-24DF8218021D}" type="presParOf" srcId="{24AEEAB2-1C73-4512-BBCB-E67DDE3CBE3F}" destId="{D4340188-2ECA-4AF8-9BC6-7A11D8B12D12}" srcOrd="17" destOrd="0" presId="urn:microsoft.com/office/officeart/2005/8/layout/target3"/>
    <dgm:cxn modelId="{D57419BE-1C56-45D9-ABDB-45841F59D308}" type="presParOf" srcId="{24AEEAB2-1C73-4512-BBCB-E67DDE3CBE3F}" destId="{2C987174-0628-4A77-A2DA-7F54B76105B6}" srcOrd="18" destOrd="0" presId="urn:microsoft.com/office/officeart/2005/8/layout/target3"/>
    <dgm:cxn modelId="{1A33D1B0-0F62-4F37-B651-5403AA575B73}" type="presParOf" srcId="{24AEEAB2-1C73-4512-BBCB-E67DDE3CBE3F}" destId="{90A73ACA-8C07-42A9-95D9-DCC628274A46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A1B253-071F-4119-9426-670BB05F4294}" type="doc">
      <dgm:prSet loTypeId="urn:microsoft.com/office/officeart/2005/8/layout/gear1" loCatId="process" qsTypeId="urn:microsoft.com/office/officeart/2005/8/quickstyle/3d3" qsCatId="3D" csTypeId="urn:microsoft.com/office/officeart/2005/8/colors/colorful4" csCatId="colorful" phldr="1"/>
      <dgm:spPr/>
    </dgm:pt>
    <dgm:pt modelId="{8FBCF329-01D2-4834-9264-CEF174E8D11F}">
      <dgm:prSet phldrT="[Текст]" custT="1"/>
      <dgm:spPr/>
      <dgm:t>
        <a:bodyPr/>
        <a:lstStyle/>
        <a:p>
          <a:r>
            <a:rPr lang="ru-RU" sz="2000" dirty="0" smtClean="0"/>
            <a:t>Работа со СМИ</a:t>
          </a:r>
          <a:endParaRPr lang="ru-RU" sz="2000" dirty="0"/>
        </a:p>
      </dgm:t>
    </dgm:pt>
    <dgm:pt modelId="{6DE1035A-657A-4B0D-B254-3533944E8302}" type="parTrans" cxnId="{6E913AAD-B07C-45E4-9D7E-CE5E80F43F4F}">
      <dgm:prSet/>
      <dgm:spPr/>
      <dgm:t>
        <a:bodyPr/>
        <a:lstStyle/>
        <a:p>
          <a:endParaRPr lang="ru-RU" sz="1800"/>
        </a:p>
      </dgm:t>
    </dgm:pt>
    <dgm:pt modelId="{77D188D2-DD36-44D2-B621-5B57DCC93377}" type="sibTrans" cxnId="{6E913AAD-B07C-45E4-9D7E-CE5E80F43F4F}">
      <dgm:prSet/>
      <dgm:spPr/>
      <dgm:t>
        <a:bodyPr/>
        <a:lstStyle/>
        <a:p>
          <a:endParaRPr lang="ru-RU" sz="1800"/>
        </a:p>
      </dgm:t>
    </dgm:pt>
    <dgm:pt modelId="{6F85D166-79C2-4384-BB61-8EAD1FD8E367}">
      <dgm:prSet phldrT="[Текст]" custT="1"/>
      <dgm:spPr/>
      <dgm:t>
        <a:bodyPr/>
        <a:lstStyle/>
        <a:p>
          <a:r>
            <a:rPr lang="ru-RU" sz="1200" dirty="0" smtClean="0"/>
            <a:t>Печатные издания</a:t>
          </a:r>
          <a:endParaRPr lang="ru-RU" sz="1200" dirty="0"/>
        </a:p>
      </dgm:t>
    </dgm:pt>
    <dgm:pt modelId="{35CC1A71-B134-4167-A250-64625528C2AF}" type="parTrans" cxnId="{0E101217-B12E-409C-A68A-6244212139C0}">
      <dgm:prSet/>
      <dgm:spPr/>
      <dgm:t>
        <a:bodyPr/>
        <a:lstStyle/>
        <a:p>
          <a:endParaRPr lang="ru-RU" sz="1800"/>
        </a:p>
      </dgm:t>
    </dgm:pt>
    <dgm:pt modelId="{56942CDA-F596-4E02-842D-C2B8DA1FF193}" type="sibTrans" cxnId="{0E101217-B12E-409C-A68A-6244212139C0}">
      <dgm:prSet/>
      <dgm:spPr/>
      <dgm:t>
        <a:bodyPr/>
        <a:lstStyle/>
        <a:p>
          <a:endParaRPr lang="ru-RU" sz="1800"/>
        </a:p>
      </dgm:t>
    </dgm:pt>
    <dgm:pt modelId="{FBDF7AC3-DFAE-4DAC-BE43-F65375D7C553}">
      <dgm:prSet phldrT="[Текст]" custT="1"/>
      <dgm:spPr/>
      <dgm:t>
        <a:bodyPr/>
        <a:lstStyle/>
        <a:p>
          <a:r>
            <a:rPr lang="en-US" sz="1200" dirty="0" smtClean="0"/>
            <a:t>profkurk.ru</a:t>
          </a:r>
          <a:endParaRPr lang="ru-RU" sz="1200" dirty="0"/>
        </a:p>
      </dgm:t>
    </dgm:pt>
    <dgm:pt modelId="{4690ADDF-D8A9-4D70-8E71-C06126D862F5}" type="parTrans" cxnId="{61C16DED-41FE-4569-AD0A-C6B2203B303C}">
      <dgm:prSet/>
      <dgm:spPr/>
      <dgm:t>
        <a:bodyPr/>
        <a:lstStyle/>
        <a:p>
          <a:endParaRPr lang="ru-RU" sz="1800"/>
        </a:p>
      </dgm:t>
    </dgm:pt>
    <dgm:pt modelId="{91967B5F-8E0D-4D2B-BE82-AA26E5B81F5D}" type="sibTrans" cxnId="{61C16DED-41FE-4569-AD0A-C6B2203B303C}">
      <dgm:prSet/>
      <dgm:spPr/>
      <dgm:t>
        <a:bodyPr/>
        <a:lstStyle/>
        <a:p>
          <a:endParaRPr lang="ru-RU" sz="1800"/>
        </a:p>
      </dgm:t>
    </dgm:pt>
    <dgm:pt modelId="{BA4EB39E-717A-4A7B-AF11-5ACF55654AD1}" type="pres">
      <dgm:prSet presAssocID="{05A1B253-071F-4119-9426-670BB05F429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C90567-34F3-4E38-BC55-D522AAD6CAEE}" type="pres">
      <dgm:prSet presAssocID="{8FBCF329-01D2-4834-9264-CEF174E8D11F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9E33E-A7E4-4EB0-8618-A3ADBA6585D0}" type="pres">
      <dgm:prSet presAssocID="{8FBCF329-01D2-4834-9264-CEF174E8D11F}" presName="gear1srcNode" presStyleLbl="node1" presStyleIdx="0" presStyleCnt="3"/>
      <dgm:spPr/>
      <dgm:t>
        <a:bodyPr/>
        <a:lstStyle/>
        <a:p>
          <a:endParaRPr lang="ru-RU"/>
        </a:p>
      </dgm:t>
    </dgm:pt>
    <dgm:pt modelId="{777B4F58-9808-4E6D-AC93-3FD690869936}" type="pres">
      <dgm:prSet presAssocID="{8FBCF329-01D2-4834-9264-CEF174E8D11F}" presName="gear1dstNode" presStyleLbl="node1" presStyleIdx="0" presStyleCnt="3"/>
      <dgm:spPr/>
      <dgm:t>
        <a:bodyPr/>
        <a:lstStyle/>
        <a:p>
          <a:endParaRPr lang="ru-RU"/>
        </a:p>
      </dgm:t>
    </dgm:pt>
    <dgm:pt modelId="{60143EF4-DB49-4576-9D63-A154CF14A13E}" type="pres">
      <dgm:prSet presAssocID="{6F85D166-79C2-4384-BB61-8EAD1FD8E36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1D6A8-FEC1-49FC-A772-1AAF7B8B67C2}" type="pres">
      <dgm:prSet presAssocID="{6F85D166-79C2-4384-BB61-8EAD1FD8E367}" presName="gear2srcNode" presStyleLbl="node1" presStyleIdx="1" presStyleCnt="3"/>
      <dgm:spPr/>
      <dgm:t>
        <a:bodyPr/>
        <a:lstStyle/>
        <a:p>
          <a:endParaRPr lang="ru-RU"/>
        </a:p>
      </dgm:t>
    </dgm:pt>
    <dgm:pt modelId="{6A232B25-8DA3-4A90-A432-C9CFBE59565A}" type="pres">
      <dgm:prSet presAssocID="{6F85D166-79C2-4384-BB61-8EAD1FD8E367}" presName="gear2dstNode" presStyleLbl="node1" presStyleIdx="1" presStyleCnt="3"/>
      <dgm:spPr/>
      <dgm:t>
        <a:bodyPr/>
        <a:lstStyle/>
        <a:p>
          <a:endParaRPr lang="ru-RU"/>
        </a:p>
      </dgm:t>
    </dgm:pt>
    <dgm:pt modelId="{F02DC609-819D-489A-B0EA-F3669B5AFBE0}" type="pres">
      <dgm:prSet presAssocID="{FBDF7AC3-DFAE-4DAC-BE43-F65375D7C553}" presName="gear3" presStyleLbl="node1" presStyleIdx="2" presStyleCnt="3"/>
      <dgm:spPr/>
      <dgm:t>
        <a:bodyPr/>
        <a:lstStyle/>
        <a:p>
          <a:endParaRPr lang="ru-RU"/>
        </a:p>
      </dgm:t>
    </dgm:pt>
    <dgm:pt modelId="{030F0019-CDE0-4660-BE4F-716003A6992A}" type="pres">
      <dgm:prSet presAssocID="{FBDF7AC3-DFAE-4DAC-BE43-F65375D7C55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B6590-32E4-4756-BEB4-BD54907D0B43}" type="pres">
      <dgm:prSet presAssocID="{FBDF7AC3-DFAE-4DAC-BE43-F65375D7C553}" presName="gear3srcNode" presStyleLbl="node1" presStyleIdx="2" presStyleCnt="3"/>
      <dgm:spPr/>
      <dgm:t>
        <a:bodyPr/>
        <a:lstStyle/>
        <a:p>
          <a:endParaRPr lang="ru-RU"/>
        </a:p>
      </dgm:t>
    </dgm:pt>
    <dgm:pt modelId="{FA8BBCA0-43F3-43B5-8CEF-B9B0D7F72390}" type="pres">
      <dgm:prSet presAssocID="{FBDF7AC3-DFAE-4DAC-BE43-F65375D7C553}" presName="gear3dstNode" presStyleLbl="node1" presStyleIdx="2" presStyleCnt="3"/>
      <dgm:spPr/>
      <dgm:t>
        <a:bodyPr/>
        <a:lstStyle/>
        <a:p>
          <a:endParaRPr lang="ru-RU"/>
        </a:p>
      </dgm:t>
    </dgm:pt>
    <dgm:pt modelId="{143C7993-C596-46A6-93AC-49B574DF6365}" type="pres">
      <dgm:prSet presAssocID="{77D188D2-DD36-44D2-B621-5B57DCC93377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56470665-69C4-45E3-854C-72AA9916C1BE}" type="pres">
      <dgm:prSet presAssocID="{56942CDA-F596-4E02-842D-C2B8DA1FF193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99FD786-1807-43CA-A755-90B36CEE8175}" type="pres">
      <dgm:prSet presAssocID="{91967B5F-8E0D-4D2B-BE82-AA26E5B81F5D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8D975285-1E4B-48B0-AA72-60CE4E199EB3}" type="presOf" srcId="{6F85D166-79C2-4384-BB61-8EAD1FD8E367}" destId="{60143EF4-DB49-4576-9D63-A154CF14A13E}" srcOrd="0" destOrd="0" presId="urn:microsoft.com/office/officeart/2005/8/layout/gear1"/>
    <dgm:cxn modelId="{3E3A5E45-0234-4B94-8BD0-D09FB72D36F4}" type="presOf" srcId="{8FBCF329-01D2-4834-9264-CEF174E8D11F}" destId="{BEC90567-34F3-4E38-BC55-D522AAD6CAEE}" srcOrd="0" destOrd="0" presId="urn:microsoft.com/office/officeart/2005/8/layout/gear1"/>
    <dgm:cxn modelId="{DBA7C719-595F-4DBD-A0C1-35C91702CC5B}" type="presOf" srcId="{FBDF7AC3-DFAE-4DAC-BE43-F65375D7C553}" destId="{F02DC609-819D-489A-B0EA-F3669B5AFBE0}" srcOrd="0" destOrd="0" presId="urn:microsoft.com/office/officeart/2005/8/layout/gear1"/>
    <dgm:cxn modelId="{E9F9071D-BFA1-4FDA-835B-7B81C5013BF6}" type="presOf" srcId="{8FBCF329-01D2-4834-9264-CEF174E8D11F}" destId="{4329E33E-A7E4-4EB0-8618-A3ADBA6585D0}" srcOrd="1" destOrd="0" presId="urn:microsoft.com/office/officeart/2005/8/layout/gear1"/>
    <dgm:cxn modelId="{4F6CD3CA-B966-4DF6-AF0A-42DFE991AAC7}" type="presOf" srcId="{8FBCF329-01D2-4834-9264-CEF174E8D11F}" destId="{777B4F58-9808-4E6D-AC93-3FD690869936}" srcOrd="2" destOrd="0" presId="urn:microsoft.com/office/officeart/2005/8/layout/gear1"/>
    <dgm:cxn modelId="{0B9CFB98-39DB-40AE-90ED-CB0B4FDB1AD7}" type="presOf" srcId="{FBDF7AC3-DFAE-4DAC-BE43-F65375D7C553}" destId="{A4AB6590-32E4-4756-BEB4-BD54907D0B43}" srcOrd="2" destOrd="0" presId="urn:microsoft.com/office/officeart/2005/8/layout/gear1"/>
    <dgm:cxn modelId="{61C16DED-41FE-4569-AD0A-C6B2203B303C}" srcId="{05A1B253-071F-4119-9426-670BB05F4294}" destId="{FBDF7AC3-DFAE-4DAC-BE43-F65375D7C553}" srcOrd="2" destOrd="0" parTransId="{4690ADDF-D8A9-4D70-8E71-C06126D862F5}" sibTransId="{91967B5F-8E0D-4D2B-BE82-AA26E5B81F5D}"/>
    <dgm:cxn modelId="{6E913AAD-B07C-45E4-9D7E-CE5E80F43F4F}" srcId="{05A1B253-071F-4119-9426-670BB05F4294}" destId="{8FBCF329-01D2-4834-9264-CEF174E8D11F}" srcOrd="0" destOrd="0" parTransId="{6DE1035A-657A-4B0D-B254-3533944E8302}" sibTransId="{77D188D2-DD36-44D2-B621-5B57DCC93377}"/>
    <dgm:cxn modelId="{97E5DD9B-9383-4C59-BEC8-0EEF7C2461E6}" type="presOf" srcId="{05A1B253-071F-4119-9426-670BB05F4294}" destId="{BA4EB39E-717A-4A7B-AF11-5ACF55654AD1}" srcOrd="0" destOrd="0" presId="urn:microsoft.com/office/officeart/2005/8/layout/gear1"/>
    <dgm:cxn modelId="{0E101217-B12E-409C-A68A-6244212139C0}" srcId="{05A1B253-071F-4119-9426-670BB05F4294}" destId="{6F85D166-79C2-4384-BB61-8EAD1FD8E367}" srcOrd="1" destOrd="0" parTransId="{35CC1A71-B134-4167-A250-64625528C2AF}" sibTransId="{56942CDA-F596-4E02-842D-C2B8DA1FF193}"/>
    <dgm:cxn modelId="{F65899E4-1DEC-49CE-9175-D1D8AADDCF65}" type="presOf" srcId="{FBDF7AC3-DFAE-4DAC-BE43-F65375D7C553}" destId="{FA8BBCA0-43F3-43B5-8CEF-B9B0D7F72390}" srcOrd="3" destOrd="0" presId="urn:microsoft.com/office/officeart/2005/8/layout/gear1"/>
    <dgm:cxn modelId="{4BCB25EA-B686-4E2A-AD8D-4A7F249D1AFA}" type="presOf" srcId="{91967B5F-8E0D-4D2B-BE82-AA26E5B81F5D}" destId="{D99FD786-1807-43CA-A755-90B36CEE8175}" srcOrd="0" destOrd="0" presId="urn:microsoft.com/office/officeart/2005/8/layout/gear1"/>
    <dgm:cxn modelId="{F475EDDF-9D1E-4184-8B4C-976196CDE75F}" type="presOf" srcId="{FBDF7AC3-DFAE-4DAC-BE43-F65375D7C553}" destId="{030F0019-CDE0-4660-BE4F-716003A6992A}" srcOrd="1" destOrd="0" presId="urn:microsoft.com/office/officeart/2005/8/layout/gear1"/>
    <dgm:cxn modelId="{B150CE4C-96EF-41D4-A60E-9629C91D89A7}" type="presOf" srcId="{77D188D2-DD36-44D2-B621-5B57DCC93377}" destId="{143C7993-C596-46A6-93AC-49B574DF6365}" srcOrd="0" destOrd="0" presId="urn:microsoft.com/office/officeart/2005/8/layout/gear1"/>
    <dgm:cxn modelId="{DD8D6CF9-0438-4D14-AFB2-AB847ED2CA54}" type="presOf" srcId="{6F85D166-79C2-4384-BB61-8EAD1FD8E367}" destId="{C7B1D6A8-FEC1-49FC-A772-1AAF7B8B67C2}" srcOrd="1" destOrd="0" presId="urn:microsoft.com/office/officeart/2005/8/layout/gear1"/>
    <dgm:cxn modelId="{35BD00DA-17F5-4A07-A7C1-6E573C5A2493}" type="presOf" srcId="{56942CDA-F596-4E02-842D-C2B8DA1FF193}" destId="{56470665-69C4-45E3-854C-72AA9916C1BE}" srcOrd="0" destOrd="0" presId="urn:microsoft.com/office/officeart/2005/8/layout/gear1"/>
    <dgm:cxn modelId="{FBB6F3AA-DE87-46BF-9237-F44F186C7BA9}" type="presOf" srcId="{6F85D166-79C2-4384-BB61-8EAD1FD8E367}" destId="{6A232B25-8DA3-4A90-A432-C9CFBE59565A}" srcOrd="2" destOrd="0" presId="urn:microsoft.com/office/officeart/2005/8/layout/gear1"/>
    <dgm:cxn modelId="{78BCCCDE-0CC6-4857-9E55-90F5CC2C94BB}" type="presParOf" srcId="{BA4EB39E-717A-4A7B-AF11-5ACF55654AD1}" destId="{BEC90567-34F3-4E38-BC55-D522AAD6CAEE}" srcOrd="0" destOrd="0" presId="urn:microsoft.com/office/officeart/2005/8/layout/gear1"/>
    <dgm:cxn modelId="{4A970186-C1D1-4F01-B278-DD06896DB61D}" type="presParOf" srcId="{BA4EB39E-717A-4A7B-AF11-5ACF55654AD1}" destId="{4329E33E-A7E4-4EB0-8618-A3ADBA6585D0}" srcOrd="1" destOrd="0" presId="urn:microsoft.com/office/officeart/2005/8/layout/gear1"/>
    <dgm:cxn modelId="{4852A3E2-8A1B-40DC-9605-292727E64E05}" type="presParOf" srcId="{BA4EB39E-717A-4A7B-AF11-5ACF55654AD1}" destId="{777B4F58-9808-4E6D-AC93-3FD690869936}" srcOrd="2" destOrd="0" presId="urn:microsoft.com/office/officeart/2005/8/layout/gear1"/>
    <dgm:cxn modelId="{9FA9E3B4-357A-40EA-A10B-290C4A54EF4E}" type="presParOf" srcId="{BA4EB39E-717A-4A7B-AF11-5ACF55654AD1}" destId="{60143EF4-DB49-4576-9D63-A154CF14A13E}" srcOrd="3" destOrd="0" presId="urn:microsoft.com/office/officeart/2005/8/layout/gear1"/>
    <dgm:cxn modelId="{F7C14CD9-4814-44CA-9CC0-1BDA3C1D9D95}" type="presParOf" srcId="{BA4EB39E-717A-4A7B-AF11-5ACF55654AD1}" destId="{C7B1D6A8-FEC1-49FC-A772-1AAF7B8B67C2}" srcOrd="4" destOrd="0" presId="urn:microsoft.com/office/officeart/2005/8/layout/gear1"/>
    <dgm:cxn modelId="{4FE2AB6F-4124-4FA4-A020-58B543393712}" type="presParOf" srcId="{BA4EB39E-717A-4A7B-AF11-5ACF55654AD1}" destId="{6A232B25-8DA3-4A90-A432-C9CFBE59565A}" srcOrd="5" destOrd="0" presId="urn:microsoft.com/office/officeart/2005/8/layout/gear1"/>
    <dgm:cxn modelId="{616F195C-7308-4C50-B652-FD933D5D7ECE}" type="presParOf" srcId="{BA4EB39E-717A-4A7B-AF11-5ACF55654AD1}" destId="{F02DC609-819D-489A-B0EA-F3669B5AFBE0}" srcOrd="6" destOrd="0" presId="urn:microsoft.com/office/officeart/2005/8/layout/gear1"/>
    <dgm:cxn modelId="{F769307F-1DB1-46B7-BD8B-D57AF5F513CF}" type="presParOf" srcId="{BA4EB39E-717A-4A7B-AF11-5ACF55654AD1}" destId="{030F0019-CDE0-4660-BE4F-716003A6992A}" srcOrd="7" destOrd="0" presId="urn:microsoft.com/office/officeart/2005/8/layout/gear1"/>
    <dgm:cxn modelId="{CF7B1CA5-B89C-4D01-A689-88E0E3C81DC0}" type="presParOf" srcId="{BA4EB39E-717A-4A7B-AF11-5ACF55654AD1}" destId="{A4AB6590-32E4-4756-BEB4-BD54907D0B43}" srcOrd="8" destOrd="0" presId="urn:microsoft.com/office/officeart/2005/8/layout/gear1"/>
    <dgm:cxn modelId="{2780CD25-7265-4657-B62F-51A70A1B65B8}" type="presParOf" srcId="{BA4EB39E-717A-4A7B-AF11-5ACF55654AD1}" destId="{FA8BBCA0-43F3-43B5-8CEF-B9B0D7F72390}" srcOrd="9" destOrd="0" presId="urn:microsoft.com/office/officeart/2005/8/layout/gear1"/>
    <dgm:cxn modelId="{DA0FAEDF-C0BC-4EC6-B368-658A4F6B5EAD}" type="presParOf" srcId="{BA4EB39E-717A-4A7B-AF11-5ACF55654AD1}" destId="{143C7993-C596-46A6-93AC-49B574DF6365}" srcOrd="10" destOrd="0" presId="urn:microsoft.com/office/officeart/2005/8/layout/gear1"/>
    <dgm:cxn modelId="{3A8D82CD-3048-4082-A1E5-D8A9D8A29464}" type="presParOf" srcId="{BA4EB39E-717A-4A7B-AF11-5ACF55654AD1}" destId="{56470665-69C4-45E3-854C-72AA9916C1BE}" srcOrd="11" destOrd="0" presId="urn:microsoft.com/office/officeart/2005/8/layout/gear1"/>
    <dgm:cxn modelId="{CD08F477-9581-4694-AA68-DCB27BB38601}" type="presParOf" srcId="{BA4EB39E-717A-4A7B-AF11-5ACF55654AD1}" destId="{D99FD786-1807-43CA-A755-90B36CEE817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90B76D-1AEE-4629-85B1-BFC48F4017E6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630372-1596-4F09-BEB9-9E6E7D0E539C}">
      <dgm:prSet phldrT="[Текст]" custT="1"/>
      <dgm:spPr>
        <a:xfrm>
          <a:off x="523914" y="18999"/>
          <a:ext cx="1862523" cy="1698591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3200" b="1" cap="none" spc="0">
              <a:ln w="9000"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  <a:cs typeface="+mn-cs"/>
            </a:rPr>
            <a:t>Доходы</a:t>
          </a:r>
        </a:p>
        <a:p>
          <a:r>
            <a:rPr lang="ru-RU" sz="1800" b="1" cap="none" spc="0">
              <a:ln w="9000"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  <a:cs typeface="+mn-cs"/>
            </a:rPr>
            <a:t>(источники формирования имущества Федерации) </a:t>
          </a:r>
        </a:p>
      </dgm:t>
    </dgm:pt>
    <dgm:pt modelId="{B2A9E883-248F-45A3-B83F-04675762592B}" type="parTrans" cxnId="{B31F7845-0333-47BF-AFE5-5E27AEFCF359}">
      <dgm:prSet/>
      <dgm:spPr/>
      <dgm:t>
        <a:bodyPr/>
        <a:lstStyle/>
        <a:p>
          <a:endParaRPr lang="ru-RU" sz="2400"/>
        </a:p>
      </dgm:t>
    </dgm:pt>
    <dgm:pt modelId="{7C905E8E-4366-4CFA-9DF2-86A29578E7E2}" type="sibTrans" cxnId="{B31F7845-0333-47BF-AFE5-5E27AEFCF359}">
      <dgm:prSet/>
      <dgm:spPr/>
      <dgm:t>
        <a:bodyPr/>
        <a:lstStyle/>
        <a:p>
          <a:endParaRPr lang="ru-RU" sz="2400"/>
        </a:p>
      </dgm:t>
    </dgm:pt>
    <dgm:pt modelId="{BB0A129D-4386-4D66-BAD3-E254428C4712}">
      <dgm:prSet phldrT="[Текст]" custT="1"/>
      <dgm:spPr>
        <a:xfrm>
          <a:off x="508134" y="2013197"/>
          <a:ext cx="1112061" cy="8709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8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Членские профсоюзные взносы</a:t>
          </a:r>
        </a:p>
      </dgm:t>
    </dgm:pt>
    <dgm:pt modelId="{4F84BD41-44DF-44C1-9AD2-99DCC456A49E}" type="parTrans" cxnId="{B871FC2D-C38A-42A2-B880-4293F4166302}">
      <dgm:prSet/>
      <dgm:spPr>
        <a:xfrm rot="17609933">
          <a:off x="1001526" y="1741602"/>
          <a:ext cx="276340" cy="2006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sz="2400"/>
        </a:p>
      </dgm:t>
    </dgm:pt>
    <dgm:pt modelId="{D4B31D6B-499F-4E40-B466-7496684D8AD0}" type="sibTrans" cxnId="{B871FC2D-C38A-42A2-B880-4293F4166302}">
      <dgm:prSet/>
      <dgm:spPr/>
      <dgm:t>
        <a:bodyPr/>
        <a:lstStyle/>
        <a:p>
          <a:endParaRPr lang="ru-RU" sz="2400"/>
        </a:p>
      </dgm:t>
    </dgm:pt>
    <dgm:pt modelId="{3FCB3FE6-DDD5-44C9-A627-7B9B4CB72F39}">
      <dgm:prSet phldrT="[Текст]" custT="1"/>
      <dgm:spPr>
        <a:xfrm>
          <a:off x="1787089" y="1975089"/>
          <a:ext cx="1175343" cy="9090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8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Аренда основных фондов</a:t>
          </a:r>
        </a:p>
      </dgm:t>
    </dgm:pt>
    <dgm:pt modelId="{838AAFB8-7389-453A-8DB2-5ECA5178658A}" type="parTrans" cxnId="{BD1B04DC-20D9-4084-9818-B50AC7DAD025}">
      <dgm:prSet/>
      <dgm:spPr>
        <a:xfrm rot="14422898">
          <a:off x="1970118" y="1601049"/>
          <a:ext cx="426320" cy="211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sz="2400"/>
        </a:p>
      </dgm:t>
    </dgm:pt>
    <dgm:pt modelId="{B08EA8D3-2467-4806-A5E3-67F2414DDDE4}" type="sibTrans" cxnId="{BD1B04DC-20D9-4084-9818-B50AC7DAD025}">
      <dgm:prSet/>
      <dgm:spPr/>
      <dgm:t>
        <a:bodyPr/>
        <a:lstStyle/>
        <a:p>
          <a:endParaRPr lang="ru-RU" sz="2400"/>
        </a:p>
      </dgm:t>
    </dgm:pt>
    <dgm:pt modelId="{E6CDA381-2ACB-41D2-A613-8721F39A5914}">
      <dgm:prSet phldrT="[Текст]" custT="1"/>
      <dgm:spPr>
        <a:xfrm>
          <a:off x="3035306" y="1909"/>
          <a:ext cx="2393984" cy="288226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ru-RU" sz="18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Прочие:</a:t>
          </a:r>
        </a:p>
        <a:p>
          <a:pPr algn="l"/>
          <a:r>
            <a:rPr lang="ru-RU" sz="16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1) дивиденды (доходы, проценты);</a:t>
          </a:r>
        </a:p>
        <a:p>
          <a:pPr algn="l"/>
          <a:r>
            <a:rPr lang="ru-RU" sz="16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2) услуги;</a:t>
          </a:r>
        </a:p>
        <a:p>
          <a:pPr algn="l"/>
          <a:r>
            <a:rPr lang="ru-RU" sz="16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3) поступления от проводимых Федерацией оздоровительно- спортивных и иных мероприятий;</a:t>
          </a:r>
        </a:p>
        <a:p>
          <a:pPr algn="l"/>
          <a:r>
            <a:rPr lang="ru-RU" sz="16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4) внутрибюджетное поступление на ведение уставной деятельности Федерации;</a:t>
          </a:r>
        </a:p>
        <a:p>
          <a:pPr algn="l"/>
          <a:r>
            <a:rPr lang="ru-RU" sz="16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5) реализация основных фондов и другого имущества;</a:t>
          </a:r>
        </a:p>
        <a:p>
          <a:pPr algn="l"/>
          <a:r>
            <a:rPr lang="ru-RU" sz="16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6) пожертвования</a:t>
          </a:r>
        </a:p>
      </dgm:t>
    </dgm:pt>
    <dgm:pt modelId="{A135E943-C348-4BD8-B723-C9AC740FEEFD}" type="parTrans" cxnId="{B0129849-EF28-4DA7-9A65-1EB849D945D5}">
      <dgm:prSet/>
      <dgm:spPr>
        <a:xfrm rot="11633223">
          <a:off x="2385229" y="1196154"/>
          <a:ext cx="698041" cy="21470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 sz="2400"/>
        </a:p>
      </dgm:t>
    </dgm:pt>
    <dgm:pt modelId="{ED8EF381-E2DB-471E-A6FF-C86E18FBC75A}" type="sibTrans" cxnId="{B0129849-EF28-4DA7-9A65-1EB849D945D5}">
      <dgm:prSet/>
      <dgm:spPr/>
      <dgm:t>
        <a:bodyPr/>
        <a:lstStyle/>
        <a:p>
          <a:endParaRPr lang="ru-RU" sz="2400"/>
        </a:p>
      </dgm:t>
    </dgm:pt>
    <dgm:pt modelId="{8BC83F29-1CBF-4590-9B8F-0812308E2392}" type="pres">
      <dgm:prSet presAssocID="{6990B76D-1AEE-4629-85B1-BFC48F4017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4928CB-45A1-44ED-B2BA-70B8207FD229}" type="pres">
      <dgm:prSet presAssocID="{2A630372-1596-4F09-BEB9-9E6E7D0E539C}" presName="centerShape" presStyleLbl="node0" presStyleIdx="0" presStyleCnt="1" custScaleX="155824" custScaleY="142109" custLinFactNeighborX="-30167" custLinFactNeighborY="-38096"/>
      <dgm:spPr/>
      <dgm:t>
        <a:bodyPr/>
        <a:lstStyle/>
        <a:p>
          <a:endParaRPr lang="ru-RU"/>
        </a:p>
      </dgm:t>
    </dgm:pt>
    <dgm:pt modelId="{E29954F0-F0B2-416B-82F0-1B2B72FF9030}" type="pres">
      <dgm:prSet presAssocID="{4F84BD41-44DF-44C1-9AD2-99DCC456A49E}" presName="parTrans" presStyleLbl="bgSibTrans2D1" presStyleIdx="0" presStyleCnt="3" custAng="11376129" custScaleX="37752" custScaleY="58896" custLinFactNeighborX="-1690" custLinFactNeighborY="-73824" custRadScaleRad="35563" custRadScaleInc="-2147483648"/>
      <dgm:spPr/>
      <dgm:t>
        <a:bodyPr/>
        <a:lstStyle/>
        <a:p>
          <a:endParaRPr lang="ru-RU"/>
        </a:p>
      </dgm:t>
    </dgm:pt>
    <dgm:pt modelId="{D9CDA5A1-6F67-4A20-A866-6BDF5631754A}" type="pres">
      <dgm:prSet presAssocID="{BB0A129D-4386-4D66-BAD3-E254428C4712}" presName="node" presStyleLbl="node1" presStyleIdx="0" presStyleCnt="3" custScaleX="97935" custScaleY="95879" custRadScaleRad="82329" custRadScaleInc="-70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EBEA8-A0E2-4A49-AA0D-A60F18C7C1E0}" type="pres">
      <dgm:prSet presAssocID="{838AAFB8-7389-453A-8DB2-5ECA5178658A}" presName="parTrans" presStyleLbl="bgSibTrans2D1" presStyleIdx="1" presStyleCnt="3" custAng="10852716" custScaleX="47805" custScaleY="62130" custLinFactNeighborX="3903" custLinFactNeighborY="-99382"/>
      <dgm:spPr/>
      <dgm:t>
        <a:bodyPr/>
        <a:lstStyle/>
        <a:p>
          <a:endParaRPr lang="ru-RU"/>
        </a:p>
      </dgm:t>
    </dgm:pt>
    <dgm:pt modelId="{BE4BBE96-24F5-4D12-93DD-63F4265A8806}" type="pres">
      <dgm:prSet presAssocID="{3FCB3FE6-DDD5-44C9-A627-7B9B4CB72F39}" presName="node" presStyleLbl="node1" presStyleIdx="1" presStyleCnt="3" custScaleX="103508" custScaleY="100074" custRadScaleRad="42190" custRadScaleInc="-276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55861-7C5B-4ACF-B3B7-4C25FA5C35E2}" type="pres">
      <dgm:prSet presAssocID="{A135E943-C348-4BD8-B723-C9AC740FEEFD}" presName="parTrans" presStyleLbl="bgSibTrans2D1" presStyleIdx="2" presStyleCnt="3" custAng="10931663" custScaleX="38703" custScaleY="63027" custLinFactNeighborX="-34097" custLinFactNeighborY="12689"/>
      <dgm:spPr/>
      <dgm:t>
        <a:bodyPr/>
        <a:lstStyle/>
        <a:p>
          <a:endParaRPr lang="ru-RU"/>
        </a:p>
      </dgm:t>
    </dgm:pt>
    <dgm:pt modelId="{8F5CEE6C-B86D-4E63-9BA0-FA92DAC293CF}" type="pres">
      <dgm:prSet presAssocID="{E6CDA381-2ACB-41D2-A613-8721F39A5914}" presName="node" presStyleLbl="node1" presStyleIdx="2" presStyleCnt="3" custScaleX="210829" custScaleY="317287" custRadScaleRad="100499" custRadScaleInc="17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D07D19-A1E5-436E-A904-67BE688FE464}" type="presOf" srcId="{BB0A129D-4386-4D66-BAD3-E254428C4712}" destId="{D9CDA5A1-6F67-4A20-A866-6BDF5631754A}" srcOrd="0" destOrd="0" presId="urn:microsoft.com/office/officeart/2005/8/layout/radial4"/>
    <dgm:cxn modelId="{5054D0BC-C42B-4D17-BB8E-4132BD683360}" type="presOf" srcId="{2A630372-1596-4F09-BEB9-9E6E7D0E539C}" destId="{BC4928CB-45A1-44ED-B2BA-70B8207FD229}" srcOrd="0" destOrd="0" presId="urn:microsoft.com/office/officeart/2005/8/layout/radial4"/>
    <dgm:cxn modelId="{B0129849-EF28-4DA7-9A65-1EB849D945D5}" srcId="{2A630372-1596-4F09-BEB9-9E6E7D0E539C}" destId="{E6CDA381-2ACB-41D2-A613-8721F39A5914}" srcOrd="2" destOrd="0" parTransId="{A135E943-C348-4BD8-B723-C9AC740FEEFD}" sibTransId="{ED8EF381-E2DB-471E-A6FF-C86E18FBC75A}"/>
    <dgm:cxn modelId="{D0E97595-4E6D-437F-8E4B-C2D534B8B490}" type="presOf" srcId="{A135E943-C348-4BD8-B723-C9AC740FEEFD}" destId="{32455861-7C5B-4ACF-B3B7-4C25FA5C35E2}" srcOrd="0" destOrd="0" presId="urn:microsoft.com/office/officeart/2005/8/layout/radial4"/>
    <dgm:cxn modelId="{9B80CC26-52DD-4157-82CF-F7DC0D04641F}" type="presOf" srcId="{3FCB3FE6-DDD5-44C9-A627-7B9B4CB72F39}" destId="{BE4BBE96-24F5-4D12-93DD-63F4265A8806}" srcOrd="0" destOrd="0" presId="urn:microsoft.com/office/officeart/2005/8/layout/radial4"/>
    <dgm:cxn modelId="{210DA196-E8C1-493C-A85B-C8D46A663DA0}" type="presOf" srcId="{838AAFB8-7389-453A-8DB2-5ECA5178658A}" destId="{DA9EBEA8-A0E2-4A49-AA0D-A60F18C7C1E0}" srcOrd="0" destOrd="0" presId="urn:microsoft.com/office/officeart/2005/8/layout/radial4"/>
    <dgm:cxn modelId="{B871FC2D-C38A-42A2-B880-4293F4166302}" srcId="{2A630372-1596-4F09-BEB9-9E6E7D0E539C}" destId="{BB0A129D-4386-4D66-BAD3-E254428C4712}" srcOrd="0" destOrd="0" parTransId="{4F84BD41-44DF-44C1-9AD2-99DCC456A49E}" sibTransId="{D4B31D6B-499F-4E40-B466-7496684D8AD0}"/>
    <dgm:cxn modelId="{4B9FF58E-7EE4-4122-BAA0-FEC3745F38A6}" type="presOf" srcId="{6990B76D-1AEE-4629-85B1-BFC48F4017E6}" destId="{8BC83F29-1CBF-4590-9B8F-0812308E2392}" srcOrd="0" destOrd="0" presId="urn:microsoft.com/office/officeart/2005/8/layout/radial4"/>
    <dgm:cxn modelId="{BD1B04DC-20D9-4084-9818-B50AC7DAD025}" srcId="{2A630372-1596-4F09-BEB9-9E6E7D0E539C}" destId="{3FCB3FE6-DDD5-44C9-A627-7B9B4CB72F39}" srcOrd="1" destOrd="0" parTransId="{838AAFB8-7389-453A-8DB2-5ECA5178658A}" sibTransId="{B08EA8D3-2467-4806-A5E3-67F2414DDDE4}"/>
    <dgm:cxn modelId="{E7AC3187-BE7A-4059-9C83-F113C69265C6}" type="presOf" srcId="{4F84BD41-44DF-44C1-9AD2-99DCC456A49E}" destId="{E29954F0-F0B2-416B-82F0-1B2B72FF9030}" srcOrd="0" destOrd="0" presId="urn:microsoft.com/office/officeart/2005/8/layout/radial4"/>
    <dgm:cxn modelId="{0C74646D-F801-4B9A-9038-7D0112B7AD4D}" type="presOf" srcId="{E6CDA381-2ACB-41D2-A613-8721F39A5914}" destId="{8F5CEE6C-B86D-4E63-9BA0-FA92DAC293CF}" srcOrd="0" destOrd="0" presId="urn:microsoft.com/office/officeart/2005/8/layout/radial4"/>
    <dgm:cxn modelId="{B31F7845-0333-47BF-AFE5-5E27AEFCF359}" srcId="{6990B76D-1AEE-4629-85B1-BFC48F4017E6}" destId="{2A630372-1596-4F09-BEB9-9E6E7D0E539C}" srcOrd="0" destOrd="0" parTransId="{B2A9E883-248F-45A3-B83F-04675762592B}" sibTransId="{7C905E8E-4366-4CFA-9DF2-86A29578E7E2}"/>
    <dgm:cxn modelId="{FE614718-DCAB-42B3-935B-703300692ED9}" type="presParOf" srcId="{8BC83F29-1CBF-4590-9B8F-0812308E2392}" destId="{BC4928CB-45A1-44ED-B2BA-70B8207FD229}" srcOrd="0" destOrd="0" presId="urn:microsoft.com/office/officeart/2005/8/layout/radial4"/>
    <dgm:cxn modelId="{1B6C4B4B-69FC-478B-8919-9E4BE34B489E}" type="presParOf" srcId="{8BC83F29-1CBF-4590-9B8F-0812308E2392}" destId="{E29954F0-F0B2-416B-82F0-1B2B72FF9030}" srcOrd="1" destOrd="0" presId="urn:microsoft.com/office/officeart/2005/8/layout/radial4"/>
    <dgm:cxn modelId="{E9E112FB-9277-4E5F-8344-C418C524333E}" type="presParOf" srcId="{8BC83F29-1CBF-4590-9B8F-0812308E2392}" destId="{D9CDA5A1-6F67-4A20-A866-6BDF5631754A}" srcOrd="2" destOrd="0" presId="urn:microsoft.com/office/officeart/2005/8/layout/radial4"/>
    <dgm:cxn modelId="{FAA93DCE-6AD1-4F2C-B00C-C65803308234}" type="presParOf" srcId="{8BC83F29-1CBF-4590-9B8F-0812308E2392}" destId="{DA9EBEA8-A0E2-4A49-AA0D-A60F18C7C1E0}" srcOrd="3" destOrd="0" presId="urn:microsoft.com/office/officeart/2005/8/layout/radial4"/>
    <dgm:cxn modelId="{C4F41171-8A43-49C8-9E28-8DCAC9F2704F}" type="presParOf" srcId="{8BC83F29-1CBF-4590-9B8F-0812308E2392}" destId="{BE4BBE96-24F5-4D12-93DD-63F4265A8806}" srcOrd="4" destOrd="0" presId="urn:microsoft.com/office/officeart/2005/8/layout/radial4"/>
    <dgm:cxn modelId="{681BB486-199F-4C35-B8AF-58AD30D316F2}" type="presParOf" srcId="{8BC83F29-1CBF-4590-9B8F-0812308E2392}" destId="{32455861-7C5B-4ACF-B3B7-4C25FA5C35E2}" srcOrd="5" destOrd="0" presId="urn:microsoft.com/office/officeart/2005/8/layout/radial4"/>
    <dgm:cxn modelId="{17C9299A-41B3-4543-B334-D4BE252A2863}" type="presParOf" srcId="{8BC83F29-1CBF-4590-9B8F-0812308E2392}" destId="{8F5CEE6C-B86D-4E63-9BA0-FA92DAC293C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DF553B-5D02-4B67-9F8E-864B2AA8D8D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368800-79A0-47E1-ABBE-CDBD999353D4}">
      <dgm:prSet phldrT="[Текст]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ru-RU" dirty="0" smtClean="0"/>
            <a:t>Исследования</a:t>
          </a:r>
          <a:endParaRPr lang="ru-RU" dirty="0"/>
        </a:p>
      </dgm:t>
    </dgm:pt>
    <dgm:pt modelId="{26F027E4-0078-404E-9EEE-019F85294A3B}" type="parTrans" cxnId="{F7B40784-A820-4A76-8344-D8E286CFE172}">
      <dgm:prSet/>
      <dgm:spPr/>
      <dgm:t>
        <a:bodyPr/>
        <a:lstStyle/>
        <a:p>
          <a:endParaRPr lang="ru-RU"/>
        </a:p>
      </dgm:t>
    </dgm:pt>
    <dgm:pt modelId="{8AC4787B-9573-4243-B4F5-D2FCAA075DE1}" type="sibTrans" cxnId="{F7B40784-A820-4A76-8344-D8E286CFE172}">
      <dgm:prSet/>
      <dgm:spPr/>
      <dgm:t>
        <a:bodyPr/>
        <a:lstStyle/>
        <a:p>
          <a:endParaRPr lang="ru-RU"/>
        </a:p>
      </dgm:t>
    </dgm:pt>
    <dgm:pt modelId="{1A711363-7AC1-4C93-B7B3-2C22757E473E}">
      <dgm:prSet phldrT="[Текст]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ru-RU" dirty="0" smtClean="0"/>
            <a:t>Ресурсы</a:t>
          </a:r>
          <a:endParaRPr lang="ru-RU" dirty="0"/>
        </a:p>
      </dgm:t>
    </dgm:pt>
    <dgm:pt modelId="{F387E876-C962-4614-879D-3FF67847F010}" type="parTrans" cxnId="{586ACF45-929B-4BD3-8E9E-C428ED8EA483}">
      <dgm:prSet/>
      <dgm:spPr/>
      <dgm:t>
        <a:bodyPr/>
        <a:lstStyle/>
        <a:p>
          <a:endParaRPr lang="ru-RU"/>
        </a:p>
      </dgm:t>
    </dgm:pt>
    <dgm:pt modelId="{B2F8C24C-BD82-47D5-AD8E-C95888F1BDB1}" type="sibTrans" cxnId="{586ACF45-929B-4BD3-8E9E-C428ED8EA483}">
      <dgm:prSet/>
      <dgm:spPr/>
      <dgm:t>
        <a:bodyPr/>
        <a:lstStyle/>
        <a:p>
          <a:endParaRPr lang="ru-RU"/>
        </a:p>
      </dgm:t>
    </dgm:pt>
    <dgm:pt modelId="{FFE1509C-8FEA-4B3F-91E6-DFB33CABA18B}">
      <dgm:prSet phldrT="[Текст]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ru-RU" dirty="0" smtClean="0"/>
            <a:t>Власть</a:t>
          </a:r>
          <a:endParaRPr lang="ru-RU" dirty="0"/>
        </a:p>
      </dgm:t>
    </dgm:pt>
    <dgm:pt modelId="{4F50D41C-05AE-4C4C-A4A9-AD8333A77C31}" type="parTrans" cxnId="{945DB4CA-3EFD-4A57-A733-1BE8E605CAD6}">
      <dgm:prSet/>
      <dgm:spPr/>
      <dgm:t>
        <a:bodyPr/>
        <a:lstStyle/>
        <a:p>
          <a:endParaRPr lang="ru-RU"/>
        </a:p>
      </dgm:t>
    </dgm:pt>
    <dgm:pt modelId="{0C4F52CF-7C83-488D-9A2F-6D21E7E276E1}" type="sibTrans" cxnId="{945DB4CA-3EFD-4A57-A733-1BE8E605CAD6}">
      <dgm:prSet/>
      <dgm:spPr/>
      <dgm:t>
        <a:bodyPr/>
        <a:lstStyle/>
        <a:p>
          <a:endParaRPr lang="ru-RU"/>
        </a:p>
      </dgm:t>
    </dgm:pt>
    <dgm:pt modelId="{8D198F4E-6153-467B-A663-3250B9901185}" type="pres">
      <dgm:prSet presAssocID="{A5DF553B-5D02-4B67-9F8E-864B2AA8D8D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0ED962-43E1-4E11-8F2A-C559428CEC3E}" type="pres">
      <dgm:prSet presAssocID="{A5DF553B-5D02-4B67-9F8E-864B2AA8D8D7}" presName="radial" presStyleCnt="0">
        <dgm:presLayoutVars>
          <dgm:animLvl val="ctr"/>
        </dgm:presLayoutVars>
      </dgm:prSet>
      <dgm:spPr/>
    </dgm:pt>
    <dgm:pt modelId="{05400190-A259-460A-9F72-3129700965A4}" type="pres">
      <dgm:prSet presAssocID="{F5368800-79A0-47E1-ABBE-CDBD999353D4}" presName="centerShape" presStyleLbl="vennNode1" presStyleIdx="0" presStyleCnt="3" custScaleX="62403" custScaleY="58280" custLinFactNeighborX="8465" custLinFactNeighborY="23682"/>
      <dgm:spPr/>
      <dgm:t>
        <a:bodyPr/>
        <a:lstStyle/>
        <a:p>
          <a:endParaRPr lang="ru-RU"/>
        </a:p>
      </dgm:t>
    </dgm:pt>
    <dgm:pt modelId="{CE649960-32D9-4DA4-A059-6E6D1ADC5F25}" type="pres">
      <dgm:prSet presAssocID="{1A711363-7AC1-4C93-B7B3-2C22757E473E}" presName="node" presStyleLbl="vennNode1" presStyleIdx="1" presStyleCnt="3" custScaleX="111300" custScaleY="110712" custRadScaleRad="173389" custRadScaleInc="28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5BB5C-5532-4993-9668-F740324590A0}" type="pres">
      <dgm:prSet presAssocID="{FFE1509C-8FEA-4B3F-91E6-DFB33CABA18B}" presName="node" presStyleLbl="vennNode1" presStyleIdx="2" presStyleCnt="3" custScaleX="112718" custScaleY="110711" custRadScaleRad="142223" custRadScaleInc="81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ACF45-929B-4BD3-8E9E-C428ED8EA483}" srcId="{F5368800-79A0-47E1-ABBE-CDBD999353D4}" destId="{1A711363-7AC1-4C93-B7B3-2C22757E473E}" srcOrd="0" destOrd="0" parTransId="{F387E876-C962-4614-879D-3FF67847F010}" sibTransId="{B2F8C24C-BD82-47D5-AD8E-C95888F1BDB1}"/>
    <dgm:cxn modelId="{7DB1FB2B-60E1-43EE-AAC6-7DF30C4003CB}" type="presOf" srcId="{A5DF553B-5D02-4B67-9F8E-864B2AA8D8D7}" destId="{8D198F4E-6153-467B-A663-3250B9901185}" srcOrd="0" destOrd="0" presId="urn:microsoft.com/office/officeart/2005/8/layout/radial3"/>
    <dgm:cxn modelId="{945DB4CA-3EFD-4A57-A733-1BE8E605CAD6}" srcId="{F5368800-79A0-47E1-ABBE-CDBD999353D4}" destId="{FFE1509C-8FEA-4B3F-91E6-DFB33CABA18B}" srcOrd="1" destOrd="0" parTransId="{4F50D41C-05AE-4C4C-A4A9-AD8333A77C31}" sibTransId="{0C4F52CF-7C83-488D-9A2F-6D21E7E276E1}"/>
    <dgm:cxn modelId="{E8DC33B8-3DDA-4DA3-B737-E11E7ADDE44D}" type="presOf" srcId="{1A711363-7AC1-4C93-B7B3-2C22757E473E}" destId="{CE649960-32D9-4DA4-A059-6E6D1ADC5F25}" srcOrd="0" destOrd="0" presId="urn:microsoft.com/office/officeart/2005/8/layout/radial3"/>
    <dgm:cxn modelId="{F7B40784-A820-4A76-8344-D8E286CFE172}" srcId="{A5DF553B-5D02-4B67-9F8E-864B2AA8D8D7}" destId="{F5368800-79A0-47E1-ABBE-CDBD999353D4}" srcOrd="0" destOrd="0" parTransId="{26F027E4-0078-404E-9EEE-019F85294A3B}" sibTransId="{8AC4787B-9573-4243-B4F5-D2FCAA075DE1}"/>
    <dgm:cxn modelId="{F09BB6CC-73C1-4ADF-BEFC-3EE5A398F1C9}" type="presOf" srcId="{FFE1509C-8FEA-4B3F-91E6-DFB33CABA18B}" destId="{6B65BB5C-5532-4993-9668-F740324590A0}" srcOrd="0" destOrd="0" presId="urn:microsoft.com/office/officeart/2005/8/layout/radial3"/>
    <dgm:cxn modelId="{0E0BAA2E-FB9B-4DD6-A581-632A773E4377}" type="presOf" srcId="{F5368800-79A0-47E1-ABBE-CDBD999353D4}" destId="{05400190-A259-460A-9F72-3129700965A4}" srcOrd="0" destOrd="0" presId="urn:microsoft.com/office/officeart/2005/8/layout/radial3"/>
    <dgm:cxn modelId="{EC54B5EF-8E27-4595-9DD1-7DA727EEBFCA}" type="presParOf" srcId="{8D198F4E-6153-467B-A663-3250B9901185}" destId="{490ED962-43E1-4E11-8F2A-C559428CEC3E}" srcOrd="0" destOrd="0" presId="urn:microsoft.com/office/officeart/2005/8/layout/radial3"/>
    <dgm:cxn modelId="{CC54E359-0DF0-4B2D-8234-C1445C27E493}" type="presParOf" srcId="{490ED962-43E1-4E11-8F2A-C559428CEC3E}" destId="{05400190-A259-460A-9F72-3129700965A4}" srcOrd="0" destOrd="0" presId="urn:microsoft.com/office/officeart/2005/8/layout/radial3"/>
    <dgm:cxn modelId="{E087339A-F8C2-43EE-8A1D-8C678676CD8B}" type="presParOf" srcId="{490ED962-43E1-4E11-8F2A-C559428CEC3E}" destId="{CE649960-32D9-4DA4-A059-6E6D1ADC5F25}" srcOrd="1" destOrd="0" presId="urn:microsoft.com/office/officeart/2005/8/layout/radial3"/>
    <dgm:cxn modelId="{86377522-4686-4D46-8E90-0D144B902BC4}" type="presParOf" srcId="{490ED962-43E1-4E11-8F2A-C559428CEC3E}" destId="{6B65BB5C-5532-4993-9668-F740324590A0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DF553B-5D02-4B67-9F8E-864B2AA8D8D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368800-79A0-47E1-ABBE-CDBD999353D4}">
      <dgm:prSet phldrT="[Текст]" custT="1"/>
      <dgm:spPr>
        <a:xfrm>
          <a:off x="3147898" y="3859191"/>
          <a:ext cx="2161884" cy="2160608"/>
        </a:xfrm>
        <a:solidFill>
          <a:schemeClr val="tx1">
            <a:alpha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8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Исследо-вания</a:t>
          </a:r>
          <a:endParaRPr lang="ru-RU" sz="19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26F027E4-0078-404E-9EEE-019F85294A3B}" type="parTrans" cxnId="{F7B40784-A820-4A76-8344-D8E286CFE172}">
      <dgm:prSet/>
      <dgm:spPr/>
      <dgm:t>
        <a:bodyPr/>
        <a:lstStyle/>
        <a:p>
          <a:endParaRPr lang="ru-RU"/>
        </a:p>
      </dgm:t>
    </dgm:pt>
    <dgm:pt modelId="{8AC4787B-9573-4243-B4F5-D2FCAA075DE1}" type="sibTrans" cxnId="{F7B40784-A820-4A76-8344-D8E286CFE172}">
      <dgm:prSet/>
      <dgm:spPr/>
      <dgm:t>
        <a:bodyPr/>
        <a:lstStyle/>
        <a:p>
          <a:endParaRPr lang="ru-RU"/>
        </a:p>
      </dgm:t>
    </dgm:pt>
    <dgm:pt modelId="{1A711363-7AC1-4C93-B7B3-2C22757E473E}">
      <dgm:prSet phldrT="[Текст]"/>
      <dgm:spPr>
        <a:xfrm>
          <a:off x="5679114" y="80069"/>
          <a:ext cx="2133005" cy="2133005"/>
        </a:xfrm>
        <a:solidFill>
          <a:schemeClr val="tx1">
            <a:alpha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Ресурсы</a:t>
          </a:r>
          <a:endParaRPr lang="ru-RU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F387E876-C962-4614-879D-3FF67847F010}" type="parTrans" cxnId="{586ACF45-929B-4BD3-8E9E-C428ED8EA483}">
      <dgm:prSet/>
      <dgm:spPr/>
      <dgm:t>
        <a:bodyPr/>
        <a:lstStyle/>
        <a:p>
          <a:endParaRPr lang="ru-RU"/>
        </a:p>
      </dgm:t>
    </dgm:pt>
    <dgm:pt modelId="{B2F8C24C-BD82-47D5-AD8E-C95888F1BDB1}" type="sibTrans" cxnId="{586ACF45-929B-4BD3-8E9E-C428ED8EA483}">
      <dgm:prSet/>
      <dgm:spPr/>
      <dgm:t>
        <a:bodyPr/>
        <a:lstStyle/>
        <a:p>
          <a:endParaRPr lang="ru-RU"/>
        </a:p>
      </dgm:t>
    </dgm:pt>
    <dgm:pt modelId="{FFE1509C-8FEA-4B3F-91E6-DFB33CABA18B}">
      <dgm:prSet phldrT="[Текст]"/>
      <dgm:spPr>
        <a:xfrm>
          <a:off x="692428" y="79222"/>
          <a:ext cx="2133005" cy="2133005"/>
        </a:xfrm>
        <a:solidFill>
          <a:schemeClr val="tx1">
            <a:alpha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Власть</a:t>
          </a:r>
          <a:endParaRPr lang="ru-RU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4F50D41C-05AE-4C4C-A4A9-AD8333A77C31}" type="parTrans" cxnId="{945DB4CA-3EFD-4A57-A733-1BE8E605CAD6}">
      <dgm:prSet/>
      <dgm:spPr/>
      <dgm:t>
        <a:bodyPr/>
        <a:lstStyle/>
        <a:p>
          <a:endParaRPr lang="ru-RU"/>
        </a:p>
      </dgm:t>
    </dgm:pt>
    <dgm:pt modelId="{0C4F52CF-7C83-488D-9A2F-6D21E7E276E1}" type="sibTrans" cxnId="{945DB4CA-3EFD-4A57-A733-1BE8E605CAD6}">
      <dgm:prSet/>
      <dgm:spPr/>
      <dgm:t>
        <a:bodyPr/>
        <a:lstStyle/>
        <a:p>
          <a:endParaRPr lang="ru-RU"/>
        </a:p>
      </dgm:t>
    </dgm:pt>
    <dgm:pt modelId="{FE01AEA1-404B-4312-9A75-6D73B1D5677E}">
      <dgm:prSet phldrT="[Текст]"/>
      <dgm:spPr>
        <a:xfrm>
          <a:off x="3096454" y="1171926"/>
          <a:ext cx="2304523" cy="2234007"/>
        </a:xfrm>
        <a:solidFill>
          <a:srgbClr val="FFC000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Общество</a:t>
          </a:r>
        </a:p>
        <a:p>
          <a:r>
            <a:rPr lang="ru-RU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Профсоюз</a:t>
          </a:r>
          <a:endParaRPr lang="ru-RU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46366DF4-2913-48C5-B76C-E4A819C93F54}" type="sibTrans" cxnId="{D7C49FB8-B3AF-42A6-BECB-AE320E547515}">
      <dgm:prSet/>
      <dgm:spPr/>
      <dgm:t>
        <a:bodyPr/>
        <a:lstStyle/>
        <a:p>
          <a:endParaRPr lang="ru-RU"/>
        </a:p>
      </dgm:t>
    </dgm:pt>
    <dgm:pt modelId="{FEFA30C5-D096-4094-B558-F316D397CAA7}" type="parTrans" cxnId="{D7C49FB8-B3AF-42A6-BECB-AE320E547515}">
      <dgm:prSet/>
      <dgm:spPr/>
      <dgm:t>
        <a:bodyPr/>
        <a:lstStyle/>
        <a:p>
          <a:endParaRPr lang="ru-RU"/>
        </a:p>
      </dgm:t>
    </dgm:pt>
    <dgm:pt modelId="{8D198F4E-6153-467B-A663-3250B9901185}" type="pres">
      <dgm:prSet presAssocID="{A5DF553B-5D02-4B67-9F8E-864B2AA8D8D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0ED962-43E1-4E11-8F2A-C559428CEC3E}" type="pres">
      <dgm:prSet presAssocID="{A5DF553B-5D02-4B67-9F8E-864B2AA8D8D7}" presName="radial" presStyleCnt="0">
        <dgm:presLayoutVars>
          <dgm:animLvl val="ctr"/>
        </dgm:presLayoutVars>
      </dgm:prSet>
      <dgm:spPr/>
    </dgm:pt>
    <dgm:pt modelId="{B1D4E288-F5DE-46F1-8339-C70294D997EE}" type="pres">
      <dgm:prSet presAssocID="{FE01AEA1-404B-4312-9A75-6D73B1D5677E}" presName="centerShape" presStyleLbl="vennNode1" presStyleIdx="0" presStyleCnt="4" custScaleX="62323" custScaleY="60416" custLinFactNeighborX="4565" custLinFactNeighborY="-27628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2A8C073-0298-4C8B-9A4B-37710B481A92}" type="pres">
      <dgm:prSet presAssocID="{F5368800-79A0-47E1-ABBE-CDBD999353D4}" presName="node" presStyleLbl="vennNode1" presStyleIdx="1" presStyleCnt="4" custScaleX="116931" custScaleY="116862" custRadScaleRad="56451" custRadScaleInc="14295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E649960-32D9-4DA4-A059-6E6D1ADC5F25}" type="pres">
      <dgm:prSet presAssocID="{1A711363-7AC1-4C93-B7B3-2C22757E473E}" presName="node" presStyleLbl="vennNode1" presStyleIdx="2" presStyleCnt="4" custScaleX="115369" custScaleY="115369" custRadScaleRad="152666" custRadScaleInc="-6024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B65BB5C-5532-4993-9668-F740324590A0}" type="pres">
      <dgm:prSet presAssocID="{FFE1509C-8FEA-4B3F-91E6-DFB33CABA18B}" presName="node" presStyleLbl="vennNode1" presStyleIdx="3" presStyleCnt="4" custScaleX="115369" custScaleY="115369" custRadScaleRad="139527" custRadScaleInc="6453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D7C49FB8-B3AF-42A6-BECB-AE320E547515}" srcId="{A5DF553B-5D02-4B67-9F8E-864B2AA8D8D7}" destId="{FE01AEA1-404B-4312-9A75-6D73B1D5677E}" srcOrd="0" destOrd="0" parTransId="{FEFA30C5-D096-4094-B558-F316D397CAA7}" sibTransId="{46366DF4-2913-48C5-B76C-E4A819C93F54}"/>
    <dgm:cxn modelId="{A0F972AD-32EC-41BA-A364-69911A91AA20}" type="presOf" srcId="{1A711363-7AC1-4C93-B7B3-2C22757E473E}" destId="{CE649960-32D9-4DA4-A059-6E6D1ADC5F25}" srcOrd="0" destOrd="0" presId="urn:microsoft.com/office/officeart/2005/8/layout/radial3"/>
    <dgm:cxn modelId="{945DB4CA-3EFD-4A57-A733-1BE8E605CAD6}" srcId="{FE01AEA1-404B-4312-9A75-6D73B1D5677E}" destId="{FFE1509C-8FEA-4B3F-91E6-DFB33CABA18B}" srcOrd="2" destOrd="0" parTransId="{4F50D41C-05AE-4C4C-A4A9-AD8333A77C31}" sibTransId="{0C4F52CF-7C83-488D-9A2F-6D21E7E276E1}"/>
    <dgm:cxn modelId="{0CC3D0E1-5CF7-4763-A8D1-861F08AC990B}" type="presOf" srcId="{FE01AEA1-404B-4312-9A75-6D73B1D5677E}" destId="{B1D4E288-F5DE-46F1-8339-C70294D997EE}" srcOrd="0" destOrd="0" presId="urn:microsoft.com/office/officeart/2005/8/layout/radial3"/>
    <dgm:cxn modelId="{586ACF45-929B-4BD3-8E9E-C428ED8EA483}" srcId="{FE01AEA1-404B-4312-9A75-6D73B1D5677E}" destId="{1A711363-7AC1-4C93-B7B3-2C22757E473E}" srcOrd="1" destOrd="0" parTransId="{F387E876-C962-4614-879D-3FF67847F010}" sibTransId="{B2F8C24C-BD82-47D5-AD8E-C95888F1BDB1}"/>
    <dgm:cxn modelId="{F7B40784-A820-4A76-8344-D8E286CFE172}" srcId="{FE01AEA1-404B-4312-9A75-6D73B1D5677E}" destId="{F5368800-79A0-47E1-ABBE-CDBD999353D4}" srcOrd="0" destOrd="0" parTransId="{26F027E4-0078-404E-9EEE-019F85294A3B}" sibTransId="{8AC4787B-9573-4243-B4F5-D2FCAA075DE1}"/>
    <dgm:cxn modelId="{CBC4BD7C-E2BA-44FF-AC20-1150054D6932}" type="presOf" srcId="{A5DF553B-5D02-4B67-9F8E-864B2AA8D8D7}" destId="{8D198F4E-6153-467B-A663-3250B9901185}" srcOrd="0" destOrd="0" presId="urn:microsoft.com/office/officeart/2005/8/layout/radial3"/>
    <dgm:cxn modelId="{DF793B1E-642A-4B23-9906-86CBA15B5A78}" type="presOf" srcId="{F5368800-79A0-47E1-ABBE-CDBD999353D4}" destId="{C2A8C073-0298-4C8B-9A4B-37710B481A92}" srcOrd="0" destOrd="0" presId="urn:microsoft.com/office/officeart/2005/8/layout/radial3"/>
    <dgm:cxn modelId="{D04845D6-67EF-4251-962E-6BCAA95C7E47}" type="presOf" srcId="{FFE1509C-8FEA-4B3F-91E6-DFB33CABA18B}" destId="{6B65BB5C-5532-4993-9668-F740324590A0}" srcOrd="0" destOrd="0" presId="urn:microsoft.com/office/officeart/2005/8/layout/radial3"/>
    <dgm:cxn modelId="{74656DFE-CE2F-4730-BC57-87628CB6A746}" type="presParOf" srcId="{8D198F4E-6153-467B-A663-3250B9901185}" destId="{490ED962-43E1-4E11-8F2A-C559428CEC3E}" srcOrd="0" destOrd="0" presId="urn:microsoft.com/office/officeart/2005/8/layout/radial3"/>
    <dgm:cxn modelId="{13043AD2-E00D-4B90-BB3D-EC034AC994CE}" type="presParOf" srcId="{490ED962-43E1-4E11-8F2A-C559428CEC3E}" destId="{B1D4E288-F5DE-46F1-8339-C70294D997EE}" srcOrd="0" destOrd="0" presId="urn:microsoft.com/office/officeart/2005/8/layout/radial3"/>
    <dgm:cxn modelId="{5EF90344-1F51-4339-9F43-113DBF3CEF61}" type="presParOf" srcId="{490ED962-43E1-4E11-8F2A-C559428CEC3E}" destId="{C2A8C073-0298-4C8B-9A4B-37710B481A92}" srcOrd="1" destOrd="0" presId="urn:microsoft.com/office/officeart/2005/8/layout/radial3"/>
    <dgm:cxn modelId="{BBBBB98A-6E11-4332-AB0C-41106117FD76}" type="presParOf" srcId="{490ED962-43E1-4E11-8F2A-C559428CEC3E}" destId="{CE649960-32D9-4DA4-A059-6E6D1ADC5F25}" srcOrd="2" destOrd="0" presId="urn:microsoft.com/office/officeart/2005/8/layout/radial3"/>
    <dgm:cxn modelId="{C0E9F206-FF46-4B71-9121-D8F58CA1FF10}" type="presParOf" srcId="{490ED962-43E1-4E11-8F2A-C559428CEC3E}" destId="{6B65BB5C-5532-4993-9668-F740324590A0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3A4B1-0035-4061-BE4E-CC6377B2961F}">
      <dsp:nvSpPr>
        <dsp:cNvPr id="0" name=""/>
        <dsp:cNvSpPr/>
      </dsp:nvSpPr>
      <dsp:spPr>
        <a:xfrm>
          <a:off x="6846" y="2515"/>
          <a:ext cx="11809111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Структура аппарата Федерации</a:t>
          </a:r>
          <a:endParaRPr lang="ru-RU" sz="54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242" y="79911"/>
        <a:ext cx="11654319" cy="2487703"/>
      </dsp:txXfrm>
    </dsp:sp>
    <dsp:sp modelId="{77C4B79D-50D1-40C8-B9D0-F895619825A9}">
      <dsp:nvSpPr>
        <dsp:cNvPr id="0" name=""/>
        <dsp:cNvSpPr/>
      </dsp:nvSpPr>
      <dsp:spPr>
        <a:xfrm>
          <a:off x="19239" y="2959814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организационной работы 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000" y="2995575"/>
        <a:ext cx="1149436" cy="2570973"/>
      </dsp:txXfrm>
    </dsp:sp>
    <dsp:sp modelId="{E7961701-1BC1-4ECD-8702-E0F477DED9E6}">
      <dsp:nvSpPr>
        <dsp:cNvPr id="0" name=""/>
        <dsp:cNvSpPr/>
      </dsp:nvSpPr>
      <dsp:spPr>
        <a:xfrm>
          <a:off x="1342758" y="2959814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информационной работы и связи с общественностью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78519" y="2995575"/>
        <a:ext cx="1149436" cy="2570973"/>
      </dsp:txXfrm>
    </dsp:sp>
    <dsp:sp modelId="{3F3A215D-0C83-46AF-A455-52B9AD653B35}">
      <dsp:nvSpPr>
        <dsp:cNvPr id="0" name=""/>
        <dsp:cNvSpPr/>
      </dsp:nvSpPr>
      <dsp:spPr>
        <a:xfrm>
          <a:off x="2666277" y="2959814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социально-трудовых отношений и охраны труда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02038" y="2995575"/>
        <a:ext cx="1149436" cy="2570973"/>
      </dsp:txXfrm>
    </dsp:sp>
    <dsp:sp modelId="{9661939D-24ED-4DF5-BDB1-5545C5C7C933}">
      <dsp:nvSpPr>
        <dsp:cNvPr id="0" name=""/>
        <dsp:cNvSpPr/>
      </dsp:nvSpPr>
      <dsp:spPr>
        <a:xfrm>
          <a:off x="3989796" y="2959814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правозащитной работы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025557" y="2995575"/>
        <a:ext cx="1149436" cy="2570973"/>
      </dsp:txXfrm>
    </dsp:sp>
    <dsp:sp modelId="{AAB347D4-3433-4BC0-BFA8-823E2DA800DB}">
      <dsp:nvSpPr>
        <dsp:cNvPr id="0" name=""/>
        <dsp:cNvSpPr/>
      </dsp:nvSpPr>
      <dsp:spPr>
        <a:xfrm>
          <a:off x="5313315" y="2959814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Финансово-экономический отдел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349076" y="2995575"/>
        <a:ext cx="1149436" cy="2570973"/>
      </dsp:txXfrm>
    </dsp:sp>
    <dsp:sp modelId="{87AF9773-D56A-4A98-B4B8-83B4C4C8EAB5}">
      <dsp:nvSpPr>
        <dsp:cNvPr id="0" name=""/>
        <dsp:cNvSpPr/>
      </dsp:nvSpPr>
      <dsp:spPr>
        <a:xfrm>
          <a:off x="6636835" y="2957299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административно-хозяйственного обслуживания и управления имуществом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672596" y="2993060"/>
        <a:ext cx="1149436" cy="2570973"/>
      </dsp:txXfrm>
    </dsp:sp>
    <dsp:sp modelId="{B07C4CAA-EA3D-414B-A790-DC5A6D357998}">
      <dsp:nvSpPr>
        <dsp:cNvPr id="0" name=""/>
        <dsp:cNvSpPr/>
      </dsp:nvSpPr>
      <dsp:spPr>
        <a:xfrm>
          <a:off x="7935605" y="2957299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Отдел развития профсоюзного движения, солидарных действий, молодежной политики и  международного сотрудничества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971366" y="2993060"/>
        <a:ext cx="1149436" cy="2570973"/>
      </dsp:txXfrm>
    </dsp:sp>
    <dsp:sp modelId="{FCBABFA9-2826-424E-BFEE-860D6E878FF5}">
      <dsp:nvSpPr>
        <dsp:cNvPr id="0" name=""/>
        <dsp:cNvSpPr/>
      </dsp:nvSpPr>
      <dsp:spPr>
        <a:xfrm>
          <a:off x="9259124" y="2957299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Учебно-методический центр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294885" y="2993060"/>
        <a:ext cx="1149436" cy="2570973"/>
      </dsp:txXfrm>
    </dsp:sp>
    <dsp:sp modelId="{DEBA1E62-3D22-46EC-875D-1CC01662ACAE}">
      <dsp:nvSpPr>
        <dsp:cNvPr id="0" name=""/>
        <dsp:cNvSpPr/>
      </dsp:nvSpPr>
      <dsp:spPr>
        <a:xfrm>
          <a:off x="10594999" y="2957299"/>
          <a:ext cx="1220958" cy="26424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Музей-архив</a:t>
          </a:r>
          <a:endParaRPr lang="ru-RU" sz="10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630760" y="2993060"/>
        <a:ext cx="1149436" cy="2570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1825F-BED8-47B8-A74C-389CE7B893C6}">
      <dsp:nvSpPr>
        <dsp:cNvPr id="0" name=""/>
        <dsp:cNvSpPr/>
      </dsp:nvSpPr>
      <dsp:spPr>
        <a:xfrm>
          <a:off x="3601623" y="1844820"/>
          <a:ext cx="3815193" cy="329726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Рассматриваемые вопросы</a:t>
          </a:r>
          <a:endParaRPr lang="ru-RU" sz="2100" kern="1200" dirty="0"/>
        </a:p>
      </dsp:txBody>
      <dsp:txXfrm>
        <a:off x="4160345" y="2327694"/>
        <a:ext cx="2697749" cy="2331521"/>
      </dsp:txXfrm>
    </dsp:sp>
    <dsp:sp modelId="{8F5B27CF-1D24-40FE-82DA-AE2F3F13A52D}">
      <dsp:nvSpPr>
        <dsp:cNvPr id="0" name=""/>
        <dsp:cNvSpPr/>
      </dsp:nvSpPr>
      <dsp:spPr>
        <a:xfrm>
          <a:off x="4557923" y="62709"/>
          <a:ext cx="1902593" cy="190259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социально-экономической политики</a:t>
          </a:r>
          <a:endParaRPr lang="ru-RU" sz="1400" kern="1200" dirty="0"/>
        </a:p>
      </dsp:txBody>
      <dsp:txXfrm>
        <a:off x="4836551" y="341337"/>
        <a:ext cx="1345337" cy="1345337"/>
      </dsp:txXfrm>
    </dsp:sp>
    <dsp:sp modelId="{7B07BB2C-314C-4863-8AF5-B332C5E70C5E}">
      <dsp:nvSpPr>
        <dsp:cNvPr id="0" name=""/>
        <dsp:cNvSpPr/>
      </dsp:nvSpPr>
      <dsp:spPr>
        <a:xfrm>
          <a:off x="6496435" y="996247"/>
          <a:ext cx="1902593" cy="190259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повышение качества жизни работников и их семей</a:t>
          </a:r>
          <a:endParaRPr lang="ru-RU" sz="1400" kern="1200" dirty="0"/>
        </a:p>
      </dsp:txBody>
      <dsp:txXfrm>
        <a:off x="6775063" y="1274875"/>
        <a:ext cx="1345337" cy="1345337"/>
      </dsp:txXfrm>
    </dsp:sp>
    <dsp:sp modelId="{552DC222-E8B8-4A75-90E2-E55FFE35F469}">
      <dsp:nvSpPr>
        <dsp:cNvPr id="0" name=""/>
        <dsp:cNvSpPr/>
      </dsp:nvSpPr>
      <dsp:spPr>
        <a:xfrm>
          <a:off x="6975208" y="3093888"/>
          <a:ext cx="1902593" cy="190259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сокращение масштабов бедности на основе устойчивого развития экономики</a:t>
          </a:r>
          <a:endParaRPr lang="ru-RU" sz="1400" kern="1200" dirty="0"/>
        </a:p>
      </dsp:txBody>
      <dsp:txXfrm>
        <a:off x="7253836" y="3372516"/>
        <a:ext cx="1345337" cy="1345337"/>
      </dsp:txXfrm>
    </dsp:sp>
    <dsp:sp modelId="{BCE3707C-86CA-452B-8A7F-722401388E28}">
      <dsp:nvSpPr>
        <dsp:cNvPr id="0" name=""/>
        <dsp:cNvSpPr/>
      </dsp:nvSpPr>
      <dsp:spPr>
        <a:xfrm>
          <a:off x="5633716" y="4776065"/>
          <a:ext cx="1902593" cy="190259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рост производительности труда, стабильной занятости и гибкости рынка труда</a:t>
          </a:r>
          <a:endParaRPr lang="ru-RU" sz="1400" kern="1200" dirty="0"/>
        </a:p>
      </dsp:txBody>
      <dsp:txXfrm>
        <a:off x="5912344" y="5054693"/>
        <a:ext cx="1345337" cy="1345337"/>
      </dsp:txXfrm>
    </dsp:sp>
    <dsp:sp modelId="{316F4D7D-ABDD-4DA5-AC6F-BBA239DCF74B}">
      <dsp:nvSpPr>
        <dsp:cNvPr id="0" name=""/>
        <dsp:cNvSpPr/>
      </dsp:nvSpPr>
      <dsp:spPr>
        <a:xfrm>
          <a:off x="3482130" y="4776065"/>
          <a:ext cx="1902593" cy="190259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безопасность рабочих мест</a:t>
          </a:r>
          <a:endParaRPr lang="ru-RU" sz="1400" kern="1200" dirty="0"/>
        </a:p>
      </dsp:txBody>
      <dsp:txXfrm>
        <a:off x="3760758" y="5054693"/>
        <a:ext cx="1345337" cy="1345337"/>
      </dsp:txXfrm>
    </dsp:sp>
    <dsp:sp modelId="{CA053E45-C9E3-45B9-A663-A0981C237353}">
      <dsp:nvSpPr>
        <dsp:cNvPr id="0" name=""/>
        <dsp:cNvSpPr/>
      </dsp:nvSpPr>
      <dsp:spPr>
        <a:xfrm>
          <a:off x="2140638" y="3093888"/>
          <a:ext cx="1902593" cy="190259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расширение возможностей профессионального роста работников</a:t>
          </a:r>
          <a:endParaRPr lang="ru-RU" sz="1400" kern="1200" dirty="0"/>
        </a:p>
      </dsp:txBody>
      <dsp:txXfrm>
        <a:off x="2419266" y="3372516"/>
        <a:ext cx="1345337" cy="1345337"/>
      </dsp:txXfrm>
    </dsp:sp>
    <dsp:sp modelId="{2B7AC6D2-B026-4905-BF82-040D34FFDAF8}">
      <dsp:nvSpPr>
        <dsp:cNvPr id="0" name=""/>
        <dsp:cNvSpPr/>
      </dsp:nvSpPr>
      <dsp:spPr>
        <a:xfrm>
          <a:off x="2592282" y="980722"/>
          <a:ext cx="1902593" cy="190259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рабочих</a:t>
          </a:r>
          <a:r>
            <a:rPr lang="ru-RU" sz="1000" kern="1200" dirty="0" smtClean="0"/>
            <a:t> </a:t>
          </a:r>
          <a:r>
            <a:rPr lang="ru-RU" sz="1400" kern="1200" dirty="0" smtClean="0"/>
            <a:t>мест</a:t>
          </a:r>
          <a:endParaRPr lang="ru-RU" sz="1400" kern="1200" dirty="0"/>
        </a:p>
      </dsp:txBody>
      <dsp:txXfrm>
        <a:off x="2870910" y="1259350"/>
        <a:ext cx="1345337" cy="13453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788E5-60E2-44C8-8E3C-36C8746BC924}">
      <dsp:nvSpPr>
        <dsp:cNvPr id="0" name=""/>
        <dsp:cNvSpPr/>
      </dsp:nvSpPr>
      <dsp:spPr>
        <a:xfrm>
          <a:off x="-5288909" y="-810051"/>
          <a:ext cx="6298308" cy="629830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5DFD0-D067-473E-832A-DBA152472F47}">
      <dsp:nvSpPr>
        <dsp:cNvPr id="0" name=""/>
        <dsp:cNvSpPr/>
      </dsp:nvSpPr>
      <dsp:spPr>
        <a:xfrm>
          <a:off x="649334" y="467820"/>
          <a:ext cx="10206316" cy="9356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665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отчетный период профсоюзами проведена экспертиза </a:t>
          </a:r>
          <a:r>
            <a:rPr lang="ru-RU" sz="1600" kern="1200" dirty="0" smtClean="0">
              <a:solidFill>
                <a:srgbClr val="FF0000"/>
              </a:solidFill>
            </a:rPr>
            <a:t>357</a:t>
          </a:r>
          <a:r>
            <a:rPr lang="ru-RU" sz="1600" kern="1200" dirty="0" smtClean="0"/>
            <a:t> проектов законов и иных нормативных правовых актов.</a:t>
          </a:r>
          <a:endParaRPr lang="ru-RU" sz="1600" kern="1200" dirty="0"/>
        </a:p>
      </dsp:txBody>
      <dsp:txXfrm>
        <a:off x="649334" y="467820"/>
        <a:ext cx="10206316" cy="935641"/>
      </dsp:txXfrm>
    </dsp:sp>
    <dsp:sp modelId="{D7B0889F-5E38-4862-97E2-12EF343DB23D}">
      <dsp:nvSpPr>
        <dsp:cNvPr id="0" name=""/>
        <dsp:cNvSpPr/>
      </dsp:nvSpPr>
      <dsp:spPr>
        <a:xfrm>
          <a:off x="64559" y="350865"/>
          <a:ext cx="1169551" cy="1169551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93B7B-04ED-4177-AE5D-79CFE41583BD}">
      <dsp:nvSpPr>
        <dsp:cNvPr id="0" name=""/>
        <dsp:cNvSpPr/>
      </dsp:nvSpPr>
      <dsp:spPr>
        <a:xfrm>
          <a:off x="989440" y="1871282"/>
          <a:ext cx="9866211" cy="935641"/>
        </a:xfrm>
        <a:prstGeom prst="rect">
          <a:avLst/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665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Продолжался профсоюзный контроль по реализации положений законов Курской области «О здравоохранении в Курской области», «Об образовании в Курской области» и «О культуре» в части предоставления работникам мер социальной поддержки.</a:t>
          </a:r>
          <a:endParaRPr lang="ru-RU" sz="1600" kern="1200" dirty="0"/>
        </a:p>
      </dsp:txBody>
      <dsp:txXfrm>
        <a:off x="989440" y="1871282"/>
        <a:ext cx="9866211" cy="935641"/>
      </dsp:txXfrm>
    </dsp:sp>
    <dsp:sp modelId="{91891DBD-748C-4789-8342-767C63C44C4D}">
      <dsp:nvSpPr>
        <dsp:cNvPr id="0" name=""/>
        <dsp:cNvSpPr/>
      </dsp:nvSpPr>
      <dsp:spPr>
        <a:xfrm>
          <a:off x="404664" y="1754327"/>
          <a:ext cx="1169551" cy="1169551"/>
        </a:xfrm>
        <a:prstGeom prst="ellipse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4370E-EB0A-4DC4-BA7F-ADB7BAB798C2}">
      <dsp:nvSpPr>
        <dsp:cNvPr id="0" name=""/>
        <dsp:cNvSpPr/>
      </dsp:nvSpPr>
      <dsp:spPr>
        <a:xfrm>
          <a:off x="649334" y="3274744"/>
          <a:ext cx="10206316" cy="935641"/>
        </a:xfrm>
        <a:prstGeom prst="rect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665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Представители профсоюзов принимают участие в работе постоянных комитетов Курской областной Думы в рамках соглашения о взаимодействии и сотрудничестве с Курской областной Думой, где рассматриваются проекты законодательных актов области.</a:t>
          </a:r>
          <a:endParaRPr lang="ru-RU" sz="1600" kern="1200" dirty="0"/>
        </a:p>
      </dsp:txBody>
      <dsp:txXfrm>
        <a:off x="649334" y="3274744"/>
        <a:ext cx="10206316" cy="935641"/>
      </dsp:txXfrm>
    </dsp:sp>
    <dsp:sp modelId="{CC53036D-3351-43F1-B96F-FD018799E146}">
      <dsp:nvSpPr>
        <dsp:cNvPr id="0" name=""/>
        <dsp:cNvSpPr/>
      </dsp:nvSpPr>
      <dsp:spPr>
        <a:xfrm>
          <a:off x="64559" y="3157789"/>
          <a:ext cx="1169551" cy="116955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179FD-EDE5-4720-8C46-B2B3D5DE180B}">
      <dsp:nvSpPr>
        <dsp:cNvPr id="0" name=""/>
        <dsp:cNvSpPr/>
      </dsp:nvSpPr>
      <dsp:spPr>
        <a:xfrm>
          <a:off x="0" y="0"/>
          <a:ext cx="4695893" cy="4695893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49797-7306-4D7C-98D2-FC9BFD677F5A}">
      <dsp:nvSpPr>
        <dsp:cNvPr id="0" name=""/>
        <dsp:cNvSpPr/>
      </dsp:nvSpPr>
      <dsp:spPr>
        <a:xfrm>
          <a:off x="2347946" y="0"/>
          <a:ext cx="9036976" cy="4695893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областные конкурсы профессионального мастерства «Лучший по профессии»;</a:t>
          </a:r>
          <a:endParaRPr lang="ru-RU" sz="1800" kern="1200"/>
        </a:p>
      </dsp:txBody>
      <dsp:txXfrm>
        <a:off x="2347946" y="0"/>
        <a:ext cx="9036976" cy="751342"/>
      </dsp:txXfrm>
    </dsp:sp>
    <dsp:sp modelId="{2343570C-26B1-4D65-BA5C-7F66FEA8DA99}">
      <dsp:nvSpPr>
        <dsp:cNvPr id="0" name=""/>
        <dsp:cNvSpPr/>
      </dsp:nvSpPr>
      <dsp:spPr>
        <a:xfrm>
          <a:off x="493068" y="751342"/>
          <a:ext cx="3709755" cy="3709755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3041B-8E14-4C5E-9A28-3E70A28980FE}">
      <dsp:nvSpPr>
        <dsp:cNvPr id="0" name=""/>
        <dsp:cNvSpPr/>
      </dsp:nvSpPr>
      <dsp:spPr>
        <a:xfrm>
          <a:off x="2347946" y="751342"/>
          <a:ext cx="9036976" cy="370975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региональные и муниципальные отраслевые конкурсы профессионального мастерства;</a:t>
          </a:r>
          <a:endParaRPr lang="ru-RU" sz="1800" kern="1200"/>
        </a:p>
      </dsp:txBody>
      <dsp:txXfrm>
        <a:off x="2347946" y="751342"/>
        <a:ext cx="9036976" cy="751342"/>
      </dsp:txXfrm>
    </dsp:sp>
    <dsp:sp modelId="{663D121D-35B9-46EF-8575-0E34AEB4D244}">
      <dsp:nvSpPr>
        <dsp:cNvPr id="0" name=""/>
        <dsp:cNvSpPr/>
      </dsp:nvSpPr>
      <dsp:spPr>
        <a:xfrm>
          <a:off x="986137" y="1502685"/>
          <a:ext cx="2723617" cy="272361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2D259-A8E8-4AFA-9285-69882F8FC59D}">
      <dsp:nvSpPr>
        <dsp:cNvPr id="0" name=""/>
        <dsp:cNvSpPr/>
      </dsp:nvSpPr>
      <dsp:spPr>
        <a:xfrm>
          <a:off x="2347946" y="1502685"/>
          <a:ext cx="9036976" cy="2723617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олимпиады профессионального мастерства среди обучающихся профессиональных образовательных учреждений по различным видам профессий;</a:t>
          </a:r>
          <a:endParaRPr lang="ru-RU" sz="1800" kern="1200"/>
        </a:p>
      </dsp:txBody>
      <dsp:txXfrm>
        <a:off x="2347946" y="1502685"/>
        <a:ext cx="9036976" cy="751342"/>
      </dsp:txXfrm>
    </dsp:sp>
    <dsp:sp modelId="{46721042-1EF3-48A7-AFBF-3F599E7C3D2C}">
      <dsp:nvSpPr>
        <dsp:cNvPr id="0" name=""/>
        <dsp:cNvSpPr/>
      </dsp:nvSpPr>
      <dsp:spPr>
        <a:xfrm>
          <a:off x="1479206" y="2254028"/>
          <a:ext cx="1737480" cy="1737480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AB758-DDF5-4793-A3AE-710F1D33A7BF}">
      <dsp:nvSpPr>
        <dsp:cNvPr id="0" name=""/>
        <dsp:cNvSpPr/>
      </dsp:nvSpPr>
      <dsp:spPr>
        <a:xfrm>
          <a:off x="2347946" y="2254028"/>
          <a:ext cx="9036976" cy="173748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региональный чемпионат «Молодые профессионалы» (WORLDSKILLS RUSSIA) «КУРСКАЯ ОБЛАСТЬ»;</a:t>
          </a:r>
          <a:endParaRPr lang="ru-RU" sz="1800" kern="1200"/>
        </a:p>
      </dsp:txBody>
      <dsp:txXfrm>
        <a:off x="2347946" y="2254028"/>
        <a:ext cx="9036976" cy="751342"/>
      </dsp:txXfrm>
    </dsp:sp>
    <dsp:sp modelId="{1411865C-DD1A-48EC-937C-17BDBBE42EA4}">
      <dsp:nvSpPr>
        <dsp:cNvPr id="0" name=""/>
        <dsp:cNvSpPr/>
      </dsp:nvSpPr>
      <dsp:spPr>
        <a:xfrm>
          <a:off x="1972275" y="3005371"/>
          <a:ext cx="751342" cy="751342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74173-BC45-436C-AA33-46159376DF36}">
      <dsp:nvSpPr>
        <dsp:cNvPr id="0" name=""/>
        <dsp:cNvSpPr/>
      </dsp:nvSpPr>
      <dsp:spPr>
        <a:xfrm>
          <a:off x="2347946" y="3005371"/>
          <a:ext cx="9036976" cy="751342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региональный отборочный этап Национального чемпионата конкурсов профессионального мастерства для людей с инвалидностью «АБИЛИМПИКС».</a:t>
          </a:r>
          <a:endParaRPr lang="ru-RU" sz="1800" kern="1200" dirty="0"/>
        </a:p>
      </dsp:txBody>
      <dsp:txXfrm>
        <a:off x="2347946" y="3005371"/>
        <a:ext cx="9036976" cy="7513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90567-34F3-4E38-BC55-D522AAD6CAEE}">
      <dsp:nvSpPr>
        <dsp:cNvPr id="0" name=""/>
        <dsp:cNvSpPr/>
      </dsp:nvSpPr>
      <dsp:spPr>
        <a:xfrm>
          <a:off x="4078784" y="2320736"/>
          <a:ext cx="2836455" cy="2836455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Работа со СМИ</a:t>
          </a:r>
          <a:endParaRPr lang="ru-RU" sz="2000" kern="1200" dirty="0"/>
        </a:p>
      </dsp:txBody>
      <dsp:txXfrm>
        <a:off x="4649038" y="2985162"/>
        <a:ext cx="1695947" cy="1457996"/>
      </dsp:txXfrm>
    </dsp:sp>
    <dsp:sp modelId="{60143EF4-DB49-4576-9D63-A154CF14A13E}">
      <dsp:nvSpPr>
        <dsp:cNvPr id="0" name=""/>
        <dsp:cNvSpPr/>
      </dsp:nvSpPr>
      <dsp:spPr>
        <a:xfrm>
          <a:off x="2428483" y="1650301"/>
          <a:ext cx="2062876" cy="2062876"/>
        </a:xfrm>
        <a:prstGeom prst="gear6">
          <a:avLst/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Печатные издания</a:t>
          </a:r>
          <a:endParaRPr lang="ru-RU" sz="1200" kern="1200" dirty="0"/>
        </a:p>
      </dsp:txBody>
      <dsp:txXfrm>
        <a:off x="2947818" y="2172775"/>
        <a:ext cx="1024206" cy="1017928"/>
      </dsp:txXfrm>
    </dsp:sp>
    <dsp:sp modelId="{F02DC609-819D-489A-B0EA-F3669B5AFBE0}">
      <dsp:nvSpPr>
        <dsp:cNvPr id="0" name=""/>
        <dsp:cNvSpPr/>
      </dsp:nvSpPr>
      <dsp:spPr>
        <a:xfrm rot="20700000">
          <a:off x="3583904" y="227126"/>
          <a:ext cx="2021198" cy="2021198"/>
        </a:xfrm>
        <a:prstGeom prst="gear6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profkurk.ru</a:t>
          </a:r>
          <a:endParaRPr lang="ru-RU" sz="1200" kern="1200" dirty="0"/>
        </a:p>
      </dsp:txBody>
      <dsp:txXfrm rot="-20700000">
        <a:off x="4027212" y="670434"/>
        <a:ext cx="1134582" cy="1134582"/>
      </dsp:txXfrm>
    </dsp:sp>
    <dsp:sp modelId="{143C7993-C596-46A6-93AC-49B574DF6365}">
      <dsp:nvSpPr>
        <dsp:cNvPr id="0" name=""/>
        <dsp:cNvSpPr/>
      </dsp:nvSpPr>
      <dsp:spPr>
        <a:xfrm>
          <a:off x="3871395" y="1886599"/>
          <a:ext cx="3630663" cy="3630663"/>
        </a:xfrm>
        <a:prstGeom prst="circularArrow">
          <a:avLst>
            <a:gd name="adj1" fmla="val 4688"/>
            <a:gd name="adj2" fmla="val 299029"/>
            <a:gd name="adj3" fmla="val 2535193"/>
            <a:gd name="adj4" fmla="val 15820880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70665-69C4-45E3-854C-72AA9916C1BE}">
      <dsp:nvSpPr>
        <dsp:cNvPr id="0" name=""/>
        <dsp:cNvSpPr/>
      </dsp:nvSpPr>
      <dsp:spPr>
        <a:xfrm>
          <a:off x="2063151" y="1189732"/>
          <a:ext cx="2637903" cy="263790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FD786-1807-43CA-A755-90B36CEE8175}">
      <dsp:nvSpPr>
        <dsp:cNvPr id="0" name=""/>
        <dsp:cNvSpPr/>
      </dsp:nvSpPr>
      <dsp:spPr>
        <a:xfrm>
          <a:off x="3116381" y="-219723"/>
          <a:ext cx="2844191" cy="284419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928CB-45A1-44ED-B2BA-70B8207FD229}">
      <dsp:nvSpPr>
        <dsp:cNvPr id="0" name=""/>
        <dsp:cNvSpPr/>
      </dsp:nvSpPr>
      <dsp:spPr>
        <a:xfrm>
          <a:off x="812542" y="32117"/>
          <a:ext cx="3221010" cy="2937510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>
              <a:ln w="9000"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  <a:cs typeface="+mn-cs"/>
            </a:rPr>
            <a:t>Доходы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>
              <a:ln w="9000"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  <a:cs typeface="+mn-cs"/>
            </a:rPr>
            <a:t>(источники формирования имущества Федерации) </a:t>
          </a:r>
        </a:p>
      </dsp:txBody>
      <dsp:txXfrm>
        <a:off x="1284248" y="462305"/>
        <a:ext cx="2277598" cy="2077134"/>
      </dsp:txXfrm>
    </dsp:sp>
    <dsp:sp modelId="{E29954F0-F0B2-416B-82F0-1B2B72FF9030}">
      <dsp:nvSpPr>
        <dsp:cNvPr id="0" name=""/>
        <dsp:cNvSpPr/>
      </dsp:nvSpPr>
      <dsp:spPr>
        <a:xfrm rot="17610135">
          <a:off x="1638440" y="3011042"/>
          <a:ext cx="477841" cy="3469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CDA5A1-6F67-4A20-A866-6BDF5631754A}">
      <dsp:nvSpPr>
        <dsp:cNvPr id="0" name=""/>
        <dsp:cNvSpPr/>
      </dsp:nvSpPr>
      <dsp:spPr>
        <a:xfrm>
          <a:off x="785129" y="3480652"/>
          <a:ext cx="1923177" cy="15062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Членские профсоюзные взносы</a:t>
          </a:r>
        </a:p>
      </dsp:txBody>
      <dsp:txXfrm>
        <a:off x="829245" y="3524768"/>
        <a:ext cx="1834945" cy="1418010"/>
      </dsp:txXfrm>
    </dsp:sp>
    <dsp:sp modelId="{DA9EBEA8-A0E2-4A49-AA0D-A60F18C7C1E0}">
      <dsp:nvSpPr>
        <dsp:cNvPr id="0" name=""/>
        <dsp:cNvSpPr/>
      </dsp:nvSpPr>
      <dsp:spPr>
        <a:xfrm rot="14422517">
          <a:off x="3313808" y="2767947"/>
          <a:ext cx="737257" cy="3660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4BBE96-24F5-4D12-93DD-63F4265A8806}">
      <dsp:nvSpPr>
        <dsp:cNvPr id="0" name=""/>
        <dsp:cNvSpPr/>
      </dsp:nvSpPr>
      <dsp:spPr>
        <a:xfrm>
          <a:off x="2997342" y="3414749"/>
          <a:ext cx="2032616" cy="157214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Аренда основных фондов</a:t>
          </a:r>
        </a:p>
      </dsp:txBody>
      <dsp:txXfrm>
        <a:off x="3043389" y="3460796"/>
        <a:ext cx="1940522" cy="1480051"/>
      </dsp:txXfrm>
    </dsp:sp>
    <dsp:sp modelId="{32455861-7C5B-4ACF-B3B7-4C25FA5C35E2}">
      <dsp:nvSpPr>
        <dsp:cNvPr id="0" name=""/>
        <dsp:cNvSpPr/>
      </dsp:nvSpPr>
      <dsp:spPr>
        <a:xfrm rot="11632968">
          <a:off x="4031528" y="2067709"/>
          <a:ext cx="1207478" cy="37130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5CEE6C-B86D-4E63-9BA0-FA92DAC293CF}">
      <dsp:nvSpPr>
        <dsp:cNvPr id="0" name=""/>
        <dsp:cNvSpPr/>
      </dsp:nvSpPr>
      <dsp:spPr>
        <a:xfrm>
          <a:off x="5156571" y="2370"/>
          <a:ext cx="4140109" cy="49845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Прочие: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1) дивиденды (доходы, проценты);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2) услуги;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3) поступления от проводимых Федерацией оздоровительно- спортивных и иных мероприятий;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4) внутрибюджетное поступление на ведение уставной деятельности Федерации;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5) реализация основных фондов и другого имущества;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6) пожертвования</a:t>
          </a:r>
        </a:p>
      </dsp:txBody>
      <dsp:txXfrm>
        <a:off x="5277831" y="123630"/>
        <a:ext cx="3897589" cy="47420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00190-A259-460A-9F72-3129700965A4}">
      <dsp:nvSpPr>
        <dsp:cNvPr id="0" name=""/>
        <dsp:cNvSpPr/>
      </dsp:nvSpPr>
      <dsp:spPr>
        <a:xfrm>
          <a:off x="3072166" y="2795086"/>
          <a:ext cx="1899071" cy="1773598"/>
        </a:xfrm>
        <a:prstGeom prst="ellipse">
          <a:avLst/>
        </a:prstGeom>
        <a:solidFill>
          <a:schemeClr val="tx1"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Исследования</a:t>
          </a:r>
          <a:endParaRPr lang="ru-RU" sz="1400" kern="1200" dirty="0"/>
        </a:p>
      </dsp:txBody>
      <dsp:txXfrm>
        <a:off x="3350279" y="3054823"/>
        <a:ext cx="1342845" cy="1254124"/>
      </dsp:txXfrm>
    </dsp:sp>
    <dsp:sp modelId="{CE649960-32D9-4DA4-A059-6E6D1ADC5F25}">
      <dsp:nvSpPr>
        <dsp:cNvPr id="0" name=""/>
        <dsp:cNvSpPr/>
      </dsp:nvSpPr>
      <dsp:spPr>
        <a:xfrm>
          <a:off x="5525034" y="-80950"/>
          <a:ext cx="1693561" cy="1684614"/>
        </a:xfrm>
        <a:prstGeom prst="ellipse">
          <a:avLst/>
        </a:prstGeom>
        <a:solidFill>
          <a:schemeClr val="tx1"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Ресурсы</a:t>
          </a:r>
          <a:endParaRPr lang="ru-RU" sz="1400" kern="1200" dirty="0"/>
        </a:p>
      </dsp:txBody>
      <dsp:txXfrm>
        <a:off x="5773050" y="165756"/>
        <a:ext cx="1197529" cy="1191202"/>
      </dsp:txXfrm>
    </dsp:sp>
    <dsp:sp modelId="{6B65BB5C-5532-4993-9668-F740324590A0}">
      <dsp:nvSpPr>
        <dsp:cNvPr id="0" name=""/>
        <dsp:cNvSpPr/>
      </dsp:nvSpPr>
      <dsp:spPr>
        <a:xfrm>
          <a:off x="1247004" y="0"/>
          <a:ext cx="1715138" cy="1684599"/>
        </a:xfrm>
        <a:prstGeom prst="ellipse">
          <a:avLst/>
        </a:prstGeom>
        <a:solidFill>
          <a:schemeClr val="tx1"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Власть</a:t>
          </a:r>
          <a:endParaRPr lang="ru-RU" sz="1400" kern="1200" dirty="0"/>
        </a:p>
      </dsp:txBody>
      <dsp:txXfrm>
        <a:off x="1498180" y="246704"/>
        <a:ext cx="1212786" cy="11911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4E288-F5DE-46F1-8339-C70294D997EE}">
      <dsp:nvSpPr>
        <dsp:cNvPr id="0" name=""/>
        <dsp:cNvSpPr/>
      </dsp:nvSpPr>
      <dsp:spPr>
        <a:xfrm>
          <a:off x="3096454" y="1171926"/>
          <a:ext cx="2304523" cy="2234007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Общество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Профсоюз</a:t>
          </a:r>
          <a:endParaRPr lang="ru-RU" sz="27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3433944" y="1499089"/>
        <a:ext cx="1629543" cy="1579681"/>
      </dsp:txXfrm>
    </dsp:sp>
    <dsp:sp modelId="{C2A8C073-0298-4C8B-9A4B-37710B481A92}">
      <dsp:nvSpPr>
        <dsp:cNvPr id="0" name=""/>
        <dsp:cNvSpPr/>
      </dsp:nvSpPr>
      <dsp:spPr>
        <a:xfrm>
          <a:off x="3147898" y="3859191"/>
          <a:ext cx="2161884" cy="2160608"/>
        </a:xfrm>
        <a:prstGeom prst="ellipse">
          <a:avLst/>
        </a:prstGeom>
        <a:solidFill>
          <a:schemeClr val="tx1">
            <a:alpha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Исследо-вания</a:t>
          </a:r>
          <a:endParaRPr lang="ru-RU" sz="19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3464499" y="4175605"/>
        <a:ext cx="1528682" cy="1527780"/>
      </dsp:txXfrm>
    </dsp:sp>
    <dsp:sp modelId="{CE649960-32D9-4DA4-A059-6E6D1ADC5F25}">
      <dsp:nvSpPr>
        <dsp:cNvPr id="0" name=""/>
        <dsp:cNvSpPr/>
      </dsp:nvSpPr>
      <dsp:spPr>
        <a:xfrm>
          <a:off x="5679114" y="80069"/>
          <a:ext cx="2133005" cy="2133005"/>
        </a:xfrm>
        <a:prstGeom prst="ellipse">
          <a:avLst/>
        </a:prstGeom>
        <a:solidFill>
          <a:schemeClr val="tx1">
            <a:alpha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Ресурсы</a:t>
          </a:r>
          <a:endParaRPr lang="ru-RU" sz="27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991485" y="392440"/>
        <a:ext cx="1508263" cy="1508263"/>
      </dsp:txXfrm>
    </dsp:sp>
    <dsp:sp modelId="{6B65BB5C-5532-4993-9668-F740324590A0}">
      <dsp:nvSpPr>
        <dsp:cNvPr id="0" name=""/>
        <dsp:cNvSpPr/>
      </dsp:nvSpPr>
      <dsp:spPr>
        <a:xfrm>
          <a:off x="692428" y="79222"/>
          <a:ext cx="2133005" cy="2133005"/>
        </a:xfrm>
        <a:prstGeom prst="ellipse">
          <a:avLst/>
        </a:prstGeom>
        <a:solidFill>
          <a:schemeClr val="tx1">
            <a:alpha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Власть</a:t>
          </a:r>
          <a:endParaRPr lang="ru-RU" sz="27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004799" y="391593"/>
        <a:ext cx="1508263" cy="1508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617D2-FF91-4C83-820B-42F2E7B4655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70113-19F0-4F4A-84B2-56908FC8B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36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0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8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88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8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4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4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0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8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81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8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85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9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4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8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14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E986A00-CEFC-4A22-BDFF-5060D231AA8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BF813-B478-4F56-8907-011904D89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4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yandex.ru/images/search?p=1&amp;text=%D0%BA%D0%BE%D0%BD%D1%81%D1%82%D0%B8%D1%82%D1%83%D1%86%D0%B8%D1%8F+%D1%80%D1%84+2020+%D0%BF%D0%BE%D1%81%D0%BB%D0%B5%D0%B4%D0%BD%D1%8F%D1%8F+%D1%80%D0%B5%D0%B4%D0%B0%D0%BA%D1%86%D0%B8%D1%8F&amp;pos=36&amp;rpt=simage&amp;img_url=https://sun9-26.userapi.com/c857128/v857128768/1c8335/BxiRQ2cnzcc.jpg&amp;from=tabbar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fif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f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fif"/><Relationship Id="rId5" Type="http://schemas.openxmlformats.org/officeDocument/2006/relationships/image" Target="../media/image64.jfif"/><Relationship Id="rId4" Type="http://schemas.openxmlformats.org/officeDocument/2006/relationships/image" Target="../media/image63.jf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2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2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54955" y="2017889"/>
            <a:ext cx="10277341" cy="42987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4500" b="1" dirty="0" smtClean="0">
                <a:ln w="12700">
                  <a:noFill/>
                </a:ln>
                <a:solidFill>
                  <a:schemeClr val="tx1"/>
                </a:solidFill>
                <a:latin typeface="Century Schoolbook" panose="02040604050505020304"/>
              </a:rPr>
              <a:t>Отчет о работе Союза «Федерация организаций профсоюзов Курской области» </a:t>
            </a:r>
          </a:p>
          <a:p>
            <a:pPr lvl="0" algn="ctr">
              <a:defRPr/>
            </a:pPr>
            <a:r>
              <a:rPr lang="ru-RU" sz="4500" b="1" dirty="0" smtClean="0">
                <a:ln w="12700">
                  <a:noFill/>
                </a:ln>
                <a:solidFill>
                  <a:schemeClr val="tx1"/>
                </a:solidFill>
                <a:latin typeface="Century Schoolbook" panose="02040604050505020304"/>
              </a:rPr>
              <a:t>за период 2016-2020 годы.</a:t>
            </a:r>
            <a:endParaRPr lang="ru-RU" sz="4500" b="1" dirty="0">
              <a:ln w="12700">
                <a:noFill/>
              </a:ln>
              <a:solidFill>
                <a:schemeClr val="tx1"/>
              </a:solidFill>
              <a:latin typeface="Century Schoolbook" panose="020406040505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00" b="1" i="0" u="none" strike="noStrike" kern="1200" cap="none" spc="0" normalizeH="0" baseline="0" noProof="0" dirty="0" smtClean="0">
              <a:ln w="12700"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lang="ru-RU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Председатель Федерации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Лазарев Алексей Иванович</a:t>
            </a:r>
            <a:endParaRPr lang="ru-RU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76" y="252133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0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32183" y="270815"/>
            <a:ext cx="7986528" cy="5534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Форумы-конференции: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632183" y="734097"/>
            <a:ext cx="8440023" cy="5718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В рамках Всемирного дня охраны труда проведены научно-практические конференции: 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«Стресс на рабочем месте: коллективный вызов» (2016 год); 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 «Оптимизация, сбор и использование данных по охране труда» (2017 год); 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«Охрана труда: молодые работники наиболее уязвимы» (2018 год); 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«Охрана труда и будущее сферы труда» (2019 год).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Форум-консилиум: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 «Системный подход к совершенствованию медицинского обеспечения населения Курской области (сохранение человеческого потенциала, медицинское сообщество в формировании гражданского общества)» (2017 год, 2020 год).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Форум: 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 «Мир труда XXI века» в честь 100-летия Государственной инспекции труда (2018 год)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9" y="270815"/>
            <a:ext cx="3085610" cy="6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619305" y="734097"/>
            <a:ext cx="8440023" cy="5917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Круглые столы: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	 «Бизнес в интересах общества» (2018 год) с участием всех заинтересованных структур в обеспечении прозрачности, справедливости, законности организации социально ответственного бизнеса;</a:t>
            </a:r>
          </a:p>
          <a:p>
            <a:pPr algn="just"/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	 «Неформальная занятость» (2018 год) с участием представителей прокуратуры и Общественной палаты Курской области; </a:t>
            </a:r>
          </a:p>
          <a:p>
            <a:pPr algn="just"/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	«Организация профессионального обучения и профессионального дополнительного образования граждан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предпенсионного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 возраста» (2019) - совместное заседание с комитетом по труду и занятости населения Курской области;</a:t>
            </a:r>
          </a:p>
          <a:p>
            <a:pPr algn="just"/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•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	«Наставничество – инвестиция в долгосрочное развитие организации» (2019) и др.</a:t>
            </a:r>
          </a:p>
          <a:p>
            <a:pPr algn="just"/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Вошли 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в практику организация профсоюзной недели в рамках празднования Дня профсоюзов в Курской области «Профсоюзы Курской области: История. Взгляд в будущее», (2018 год, 2019 год).</a:t>
            </a:r>
          </a:p>
          <a:p>
            <a:pPr algn="just"/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Профсоюзная 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сессия в честь Всемирного дня охраны труда и Первомайской акции профсоюзов (2019 год).</a:t>
            </a:r>
          </a:p>
          <a:p>
            <a:pPr algn="just"/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6" name="Рисунок 5" descr="C:\Users\prof77\Desktop\октябрь\неформальная занятость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5" y="169894"/>
            <a:ext cx="3277235" cy="218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prof77\Desktop\октябрь\предпенсионер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2" y="2309770"/>
            <a:ext cx="339090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prof77\Desktop\архив 2019\10 верстка\2\наставник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8" y="4471491"/>
            <a:ext cx="3463290" cy="230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451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719583" y="270814"/>
            <a:ext cx="7445956" cy="40049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21 ноября 2018 года установлен День профсоюзов Курской области, ознаменованный 100-летием </a:t>
            </a:r>
          </a:p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I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 Губернского съезда профессиональных союзов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3" y="270814"/>
            <a:ext cx="4536610" cy="64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6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270814"/>
            <a:ext cx="12191999" cy="1029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Форум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«Профсоюзы Курской области: История. </a:t>
            </a:r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Взгляд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в будущее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»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5" name="Рисунок 4" descr="C:\Users\prof77\Desktop\100летие\IMG_87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1515671"/>
            <a:ext cx="4122376" cy="264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prof77\Desktop\100летие\IMG_88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7" y="4164810"/>
            <a:ext cx="3889420" cy="237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prof77\Desktop\100летие\IMG_88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74" y="4164810"/>
            <a:ext cx="4014217" cy="237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prof77\Desktop\100летие\IMG_89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75" y="1515671"/>
            <a:ext cx="4004936" cy="264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18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270814"/>
            <a:ext cx="12191999" cy="12448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Чествование лучших трудовых династий с участием Губернатора Курской области Романа Владимировича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Старовойта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 «Служение человеку труда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»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10" name="Рисунок 9" descr="C:\Users\prof77\Desktop\отчетно-выборная конференция\Фото\2. Социальное партнерство\трудовые династии\IMG_57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" y="1661128"/>
            <a:ext cx="3583998" cy="228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prof77\Desktop\отчетно-выборная конференция\Фото\2. Социальное партнерство\трудовые династии\IMG_57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67" y="1583873"/>
            <a:ext cx="3642188" cy="231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prof77\Desktop\отчетно-выборная конференция\Фото\2. Социальное партнерство\трудовые династии\IMG_58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1" y="3732477"/>
            <a:ext cx="449961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prof77\Desktop\отчетно-выборная конференция\Фото\2. Социальное партнерство\трудовые династии\IMG_57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" y="4101395"/>
            <a:ext cx="3695545" cy="236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prof77\Desktop\отчетно-выборная конференция\Фото\2. Социальное партнерство\трудовые династии\92680_53_8438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67" y="4049806"/>
            <a:ext cx="3700145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prof77\Desktop\отчетно-выборная конференция\Фото\2. Социальное партнерство\трудовые династии\IMG_66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26" y="1442052"/>
            <a:ext cx="4665345" cy="261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6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34885" y="845888"/>
            <a:ext cx="651670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2018 год – Профсоюзы выступили против повышения пенсионного возраста.</a:t>
            </a:r>
          </a:p>
        </p:txBody>
      </p:sp>
      <p:pic>
        <p:nvPicPr>
          <p:cNvPr id="2050" name="Picture 2" descr="https://im0-tub-ru.yandex.net/i?id=71bef3ef7382a69ae8062aa653dc75b7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r="12417"/>
          <a:stretch/>
        </p:blipFill>
        <p:spPr bwMode="auto">
          <a:xfrm>
            <a:off x="463637" y="218033"/>
            <a:ext cx="4855339" cy="31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5777" y="3412902"/>
            <a:ext cx="644820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Март 2018 года – представители Федерации, членских организаций приняли участие в работе оперативного штаба по выборам Президента РФ.</a:t>
            </a:r>
            <a:endParaRPr lang="ru-RU" alt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2052" name="Picture 4" descr="https://im0-tub-ru.yandex.net/i?id=38ebfcc4b3404be2401edcf035b79095-l&amp;ref=rim&amp;n=13&amp;w=906&amp;h=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91" y="3232024"/>
            <a:ext cx="5138672" cy="34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55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6975" y="534511"/>
            <a:ext cx="1079249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2019 год – представители Федерации, членских организаций приняли участие:</a:t>
            </a:r>
          </a:p>
          <a:p>
            <a:pPr marL="571500" lvl="0" indent="-571500" algn="ctr" eaLnBrk="1" hangingPunct="1">
              <a:buFontTx/>
              <a:buChar char="-"/>
            </a:pPr>
            <a:r>
              <a:rPr lang="ru-RU" alt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в выборах Губернатора Курской области;</a:t>
            </a:r>
          </a:p>
          <a:p>
            <a:pPr lvl="0" algn="ctr" eaLnBrk="1" hangingPunct="1"/>
            <a:r>
              <a:rPr lang="ru-RU" alt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- в Х съезде ФНПР.</a:t>
            </a:r>
          </a:p>
          <a:p>
            <a:pPr lvl="0" algn="ctr" eaLnBrk="1" hangingPunct="1"/>
            <a:endParaRPr lang="ru-RU" alt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86" y="3309871"/>
            <a:ext cx="5823614" cy="3271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7" y="3174445"/>
            <a:ext cx="5822185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30180" y="1568813"/>
            <a:ext cx="725474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endParaRPr lang="ru-RU" alt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  <a:p>
            <a:pPr lvl="0" algn="ctr" eaLnBrk="1" hangingPunct="1"/>
            <a:r>
              <a:rPr lang="ru-RU" alt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На Х съезде ФНПР наш Президент Владимир Владимирович Путин отметил в обращении к профсоюзам, что «</a:t>
            </a:r>
            <a:r>
              <a:rPr lang="ru-RU" alt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работа у нас разная, а цель одна – обеспечить достойную жизнь наших граждан</a:t>
            </a:r>
            <a:r>
              <a:rPr lang="ru-RU" alt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».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3" y="1822381"/>
            <a:ext cx="3219925" cy="32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58739" y="4396359"/>
            <a:ext cx="105905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Участие Председателя ФОПКО в ежегодном Послании Президента РФ </a:t>
            </a:r>
          </a:p>
          <a:p>
            <a:pPr lvl="0" algn="ctr" eaLnBrk="1" hangingPunct="1"/>
            <a:r>
              <a:rPr lang="ru-RU" alt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В.В. Путина к Федеральному собранию.</a:t>
            </a:r>
          </a:p>
          <a:p>
            <a:pPr lvl="0" algn="ctr" eaLnBrk="1" hangingPunct="1"/>
            <a:endParaRPr lang="ru-RU" alt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97" y="127013"/>
            <a:ext cx="5692462" cy="42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54829" y="994713"/>
            <a:ext cx="763717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Представители ФНПР во главе с М.В. Шмаковым вошли в рабочую группу по подготовке предложений о внесении поправок в Конституцию Российской Федерации.</a:t>
            </a:r>
          </a:p>
          <a:p>
            <a:pPr lvl="0" algn="ctr" eaLnBrk="1" hangingPunct="1"/>
            <a:endParaRPr lang="ru-RU" alt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1026" name="Picture 2" descr="За или против новой Конституции?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0" y="1674254"/>
            <a:ext cx="4487735" cy="330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3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01459" y="270815"/>
            <a:ext cx="10917252" cy="617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Приоритеты Федерации: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sp>
        <p:nvSpPr>
          <p:cNvPr id="16" name="Подзаголовок 4"/>
          <p:cNvSpPr txBox="1">
            <a:spLocks/>
          </p:cNvSpPr>
          <p:nvPr/>
        </p:nvSpPr>
        <p:spPr>
          <a:xfrm>
            <a:off x="701459" y="1017431"/>
            <a:ext cx="11056952" cy="5409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координация действий членских организаций по защите социально-трудовых, экономических интересов членов профсоюзов, коллективных прав работников;</a:t>
            </a:r>
            <a:endParaRPr lang="ru-RU" b="1" dirty="0">
              <a:ln w="12700">
                <a:noFill/>
              </a:ln>
              <a:solidFill>
                <a:schemeClr val="bg1"/>
              </a:solidFill>
              <a:latin typeface="Century Schoolbook" panose="02040604050505020304"/>
              <a:ea typeface="+mj-ea"/>
              <a:cs typeface="+mj-cs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развитие системы социального партнерства, реализация принципа трехстороннего сотрудничества профессиональных союзов, объединений работодателей и органов власти;</a:t>
            </a:r>
            <a:endParaRPr lang="ru-RU" b="1" dirty="0">
              <a:ln w="12700">
                <a:noFill/>
              </a:ln>
              <a:solidFill>
                <a:schemeClr val="bg1"/>
              </a:solidFill>
              <a:latin typeface="Century Schoolbook" panose="02040604050505020304"/>
              <a:ea typeface="+mj-ea"/>
              <a:cs typeface="+mj-cs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профсоюзный контроль за соблюдением работодателями и их представителями трудового законодательства и иных нормативно-правовых актов, содержащих нормы трудового права;</a:t>
            </a:r>
            <a:endParaRPr lang="ru-RU" b="1" dirty="0">
              <a:ln w="12700">
                <a:noFill/>
              </a:ln>
              <a:solidFill>
                <a:schemeClr val="bg1"/>
              </a:solidFill>
              <a:latin typeface="Century Schoolbook" panose="02040604050505020304"/>
              <a:ea typeface="+mj-ea"/>
              <a:cs typeface="+mj-cs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защита интересов работников при регулировании социально-трудовых отношений, подготовке проектов соглашений и ведении коллективных переговоров;</a:t>
            </a:r>
            <a:endParaRPr lang="ru-RU" b="1" dirty="0">
              <a:ln w="12700">
                <a:noFill/>
              </a:ln>
              <a:solidFill>
                <a:schemeClr val="bg1"/>
              </a:solidFill>
              <a:latin typeface="Century Schoolbook" panose="02040604050505020304"/>
              <a:ea typeface="+mj-ea"/>
              <a:cs typeface="+mj-cs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представительство членских организаций в органах государственной власти, местного самоуправления, объединениях работодателей;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информационно-пропагандистская, культурно-просветительская, издательская деятельность;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изучение и распространение опыта работы членских организаций профсоюзов.</a:t>
            </a:r>
            <a:endParaRPr lang="ru-RU" b="1" dirty="0">
              <a:ln w="12700">
                <a:noFill/>
              </a:ln>
              <a:solidFill>
                <a:schemeClr val="bg1"/>
              </a:solidFill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756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4856" y="180304"/>
            <a:ext cx="115781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Социальное партнерство – </a:t>
            </a:r>
            <a:endParaRPr lang="ru-RU" alt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  <a:p>
            <a:pPr lvl="0" algn="ctr" eaLnBrk="1" hangingPunct="1"/>
            <a:r>
              <a:rPr lang="ru-RU" alt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ключ </a:t>
            </a:r>
            <a:r>
              <a:rPr lang="ru-RU" alt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к социальной </a:t>
            </a:r>
            <a:r>
              <a:rPr lang="ru-RU" alt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справедливости</a:t>
            </a:r>
            <a:endParaRPr lang="ru-RU" alt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0" y="1898084"/>
            <a:ext cx="5434884" cy="3547033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73521" y="1352662"/>
            <a:ext cx="659398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ru-RU" alt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Основополагающим документом в согласовании социально-экономических интересов и решении социально-трудовых вопросов в регионе является Соглашение между Администрацией Курской области, Союзом «Федерация организаций профсоюзов Курской области» и Ассоциацией - объединением работодателей «Союз промышленников и предпринимателей Курской области».</a:t>
            </a:r>
          </a:p>
        </p:txBody>
      </p:sp>
    </p:spTree>
    <p:extLst>
      <p:ext uri="{BB962C8B-B14F-4D97-AF65-F5344CB8AC3E}">
        <p14:creationId xmlns:p14="http://schemas.microsoft.com/office/powerpoint/2010/main" val="144472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01459" y="270815"/>
            <a:ext cx="10917252" cy="1705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Система коллективных договоров и соглашений Федерации организаций профсоюзов Курской области включает:</a:t>
            </a:r>
          </a:p>
        </p:txBody>
      </p:sp>
      <p:sp>
        <p:nvSpPr>
          <p:cNvPr id="16" name="Подзаголовок 4"/>
          <p:cNvSpPr txBox="1">
            <a:spLocks/>
          </p:cNvSpPr>
          <p:nvPr/>
        </p:nvSpPr>
        <p:spPr>
          <a:xfrm>
            <a:off x="1931350" y="2176153"/>
            <a:ext cx="8457469" cy="331002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1 соглашение, заключенное </a:t>
            </a:r>
            <a:r>
              <a:rPr lang="ru-RU" b="1" dirty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на региональном уровне;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10 отраслевых соглашений, заключенных на региональном уровне;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33 </a:t>
            </a:r>
            <a:r>
              <a:rPr lang="ru-RU" b="1" dirty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отраслевых соглашений, заключенных на территориальном уровне;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1466 </a:t>
            </a:r>
            <a:r>
              <a:rPr lang="ru-RU" b="1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коллективных </a:t>
            </a:r>
            <a:r>
              <a:rPr lang="ru-RU" b="1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договоров;</a:t>
            </a:r>
            <a:endParaRPr lang="ru-RU" b="1" dirty="0">
              <a:ln w="12700">
                <a:noFill/>
              </a:ln>
              <a:solidFill>
                <a:schemeClr val="bg1"/>
              </a:solidFill>
              <a:latin typeface="Century Schoolbook" panose="02040604050505020304"/>
              <a:ea typeface="+mj-ea"/>
              <a:cs typeface="+mj-cs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 smtClean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27 </a:t>
            </a:r>
            <a:r>
              <a:rPr lang="ru-RU" b="1" dirty="0">
                <a:ln w="12700">
                  <a:noFill/>
                </a:ln>
                <a:solidFill>
                  <a:schemeClr val="bg1"/>
                </a:solidFill>
                <a:latin typeface="Century Schoolbook" panose="02040604050505020304"/>
                <a:ea typeface="+mj-ea"/>
                <a:cs typeface="+mj-cs"/>
              </a:rPr>
              <a:t>иных соглашений.</a:t>
            </a:r>
          </a:p>
        </p:txBody>
      </p:sp>
    </p:spTree>
    <p:extLst>
      <p:ext uri="{BB962C8B-B14F-4D97-AF65-F5344CB8AC3E}">
        <p14:creationId xmlns:p14="http://schemas.microsoft.com/office/powerpoint/2010/main" val="135078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05245" y="206421"/>
            <a:ext cx="11610744" cy="10814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Структура взаимодействия сторон социального партнерства на территории Курской области по выполнению областного трехстороннего Соглашения по регулированию социально-трудовых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отношений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67" y="1287887"/>
            <a:ext cx="9072562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81891" y="304373"/>
            <a:ext cx="10615353" cy="164630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хода реализации Соглашения между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Курской области, Союзом «Федерация организаций профсоюзов Курской области» и Ассоциацией - объединением работодателей «Союз промышленников и предпринимателей Курской области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01042" y="183133"/>
            <a:ext cx="10917252" cy="1705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78" y="2876493"/>
            <a:ext cx="5437779" cy="3622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3"/>
          <a:stretch/>
        </p:blipFill>
        <p:spPr>
          <a:xfrm>
            <a:off x="954432" y="2013719"/>
            <a:ext cx="4322344" cy="2350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10267"/>
          <a:stretch/>
        </p:blipFill>
        <p:spPr>
          <a:xfrm>
            <a:off x="6784647" y="2017832"/>
            <a:ext cx="4327907" cy="23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5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81891" y="304373"/>
            <a:ext cx="10615353" cy="622906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 принципы системного подхода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01042" y="183133"/>
            <a:ext cx="10917252" cy="1705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3" y="1232954"/>
            <a:ext cx="11813224" cy="46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61474" y="296215"/>
            <a:ext cx="11196937" cy="143927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Количество первичных профсоюзных организаций и коллективных договоров</a:t>
            </a:r>
            <a:r>
              <a:rPr lang="ru-RU" sz="3200" b="1" dirty="0">
                <a:ln w="12700">
                  <a:noFill/>
                </a:ln>
                <a:solidFill>
                  <a:schemeClr val="tx1"/>
                </a:solidFill>
                <a:latin typeface="Century Schoolbook" panose="02040604050505020304"/>
              </a:rPr>
              <a:t>:</a:t>
            </a:r>
            <a:r>
              <a:rPr lang="ru-RU" sz="3200" b="1" dirty="0">
                <a:ln w="12700">
                  <a:noFill/>
                </a:ln>
                <a:solidFill>
                  <a:srgbClr val="0070C0"/>
                </a:solidFill>
                <a:latin typeface="Century Schoolbook" panose="02040604050505020304"/>
              </a:rPr>
              <a:t/>
            </a:r>
            <a:br>
              <a:rPr lang="ru-RU" sz="3200" b="1" dirty="0">
                <a:ln w="12700">
                  <a:noFill/>
                </a:ln>
                <a:solidFill>
                  <a:srgbClr val="0070C0"/>
                </a:solidFill>
                <a:latin typeface="Century Schoolbook" panose="02040604050505020304"/>
              </a:rPr>
            </a:br>
            <a:endParaRPr lang="ru-RU" sz="3200" b="1" dirty="0">
              <a:ln w="12700">
                <a:noFill/>
              </a:ln>
              <a:solidFill>
                <a:srgbClr val="0070C0"/>
              </a:solidFill>
              <a:latin typeface="Century Schoolbook" panose="02040604050505020304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10802361"/>
              </p:ext>
            </p:extLst>
          </p:nvPr>
        </p:nvGraphicFramePr>
        <p:xfrm>
          <a:off x="1816615" y="1294394"/>
          <a:ext cx="8207449" cy="4815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1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61474" y="296215"/>
            <a:ext cx="11196937" cy="143927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Процент охвата коллективными договорами первичных профсоюзных организаций</a:t>
            </a:r>
            <a:r>
              <a:rPr lang="ru-RU" sz="3200" b="1" dirty="0" smtClean="0">
                <a:ln w="12700">
                  <a:noFill/>
                </a:ln>
                <a:solidFill>
                  <a:schemeClr val="tx1"/>
                </a:solidFill>
                <a:latin typeface="Century Schoolbook" panose="02040604050505020304"/>
              </a:rPr>
              <a:t>:</a:t>
            </a:r>
            <a:r>
              <a:rPr lang="ru-RU" sz="3200" b="1" dirty="0" smtClean="0">
                <a:ln w="12700">
                  <a:noFill/>
                </a:ln>
                <a:solidFill>
                  <a:srgbClr val="0070C0"/>
                </a:solidFill>
                <a:latin typeface="Century Schoolbook" panose="02040604050505020304"/>
              </a:rPr>
              <a:t/>
            </a:r>
            <a:br>
              <a:rPr lang="ru-RU" sz="3200" b="1" dirty="0" smtClean="0">
                <a:ln w="12700">
                  <a:noFill/>
                </a:ln>
                <a:solidFill>
                  <a:srgbClr val="0070C0"/>
                </a:solidFill>
                <a:latin typeface="Century Schoolbook" panose="02040604050505020304"/>
              </a:rPr>
            </a:br>
            <a:endParaRPr lang="ru-RU" sz="3200" b="1" dirty="0">
              <a:ln w="12700">
                <a:noFill/>
              </a:ln>
              <a:solidFill>
                <a:srgbClr val="0070C0"/>
              </a:solidFill>
              <a:latin typeface="Century Schoolbook" panose="02040604050505020304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63338966"/>
              </p:ext>
            </p:extLst>
          </p:nvPr>
        </p:nvGraphicFramePr>
        <p:xfrm>
          <a:off x="1633261" y="1430055"/>
          <a:ext cx="8588759" cy="48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412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61474" y="296215"/>
            <a:ext cx="11196937" cy="143927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Количество работающих и членов профсоюза охваченных коллективно-договорной кампанией:</a:t>
            </a:r>
            <a:b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</a:br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19502756"/>
              </p:ext>
            </p:extLst>
          </p:nvPr>
        </p:nvGraphicFramePr>
        <p:xfrm>
          <a:off x="1175085" y="1427445"/>
          <a:ext cx="9439680" cy="517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163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65915" y="407831"/>
            <a:ext cx="1016026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На протяжении многих лет профсоюзы вели кампанию за то, чтобы нижняя планка вознаграждения за труд - </a:t>
            </a:r>
            <a:r>
              <a:rPr lang="ru-RU" alt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МРОТ</a:t>
            </a:r>
            <a:r>
              <a:rPr lang="ru-RU" alt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– была установлена на уровне прожиточного минимума. Совместными усилиями и при поддержке Президента Российской Федерации профсоюзы добились этого.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585" y="2405847"/>
            <a:ext cx="8297375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6136" y="234472"/>
            <a:ext cx="10161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Минимальная заработная плата в Курской области, в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39" y="1049832"/>
            <a:ext cx="9517487" cy="55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4649" y="206062"/>
            <a:ext cx="11852856" cy="1738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Союз 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«Федерация организаций профсоюзов Курской области</a:t>
            </a:r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»</a:t>
            </a:r>
          </a:p>
          <a:p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объединяет 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24 членские организации (17 отраслевых областных организаций профсоюзов, 7 первичных профсоюзных организаций прямого подчинения).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929803"/>
              </p:ext>
            </p:extLst>
          </p:nvPr>
        </p:nvGraphicFramePr>
        <p:xfrm>
          <a:off x="214648" y="2073140"/>
          <a:ext cx="11672552" cy="4482084"/>
        </p:xfrm>
        <a:graphic>
          <a:graphicData uri="http://schemas.openxmlformats.org/drawingml/2006/table">
            <a:tbl>
              <a:tblPr firstRow="1" firstCol="1" bandRow="1"/>
              <a:tblGrid>
                <a:gridCol w="716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0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Отраслевые организации профсоюзов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Первичные профсоюзные организации на прямом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обслуживании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Общероссийского профсоюза работников автомобильного транспорта и дорожного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хозяйства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«Михайловский ГОК»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Профсоюза работников агропромышленного комплекса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РФ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Курский завод «Маяк»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региональная профсоюзная организация Общероссийского профессионального союза работников государственных учреждений и общественного обслуживания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РФ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АО «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Авиаавтоматика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 имени В.В. Тарасова»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Общероссийского профессионального союза работников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жизнеобеспечения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АО «РУДОАВТОМАТИКА имени В.В. 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Сафошина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профсоюза работников здравоохранения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РФ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Железногорское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АО «ЦМР»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региональная организация профсоюза работников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культуры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АО</a:t>
                      </a:r>
                      <a:r>
                        <a:rPr lang="ru-RU" sz="16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«Газпром газораспределение Курск»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«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Рослеспрофсоюза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ООО Производственное объединение «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Вагонмаш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профсоюза работников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промышленности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профессионального союза работников народного образования и науки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РФ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32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09665"/>
            <a:ext cx="12067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Среднемесячная начисленная заработная плата</a:t>
            </a:r>
          </a:p>
          <a:p>
            <a:pPr lvl="0" algn="ctr"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 по области, в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36" y="1795043"/>
            <a:ext cx="11154232" cy="36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7652" y="912485"/>
            <a:ext cx="101614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По данным территориального органа Федеральной службы государственной статистики по Курской области (</a:t>
            </a:r>
            <a:r>
              <a:rPr lang="ru-RU" alt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Курскстат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) среднемесячная заработная плата в целом по Курской области за период </a:t>
            </a: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январь-август 2020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года составила </a:t>
            </a:r>
            <a:r>
              <a:rPr lang="ru-RU" altLang="ru-RU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34,7 </a:t>
            </a:r>
            <a:r>
              <a:rPr lang="ru-RU" alt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тыс. рублей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, что составляет </a:t>
            </a:r>
            <a:r>
              <a:rPr lang="ru-RU" altLang="ru-RU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108,9%</a:t>
            </a: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к аналогичному периоду </a:t>
            </a:r>
            <a:r>
              <a:rPr lang="ru-RU" alt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2019 </a:t>
            </a:r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года.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850" y="2884462"/>
            <a:ext cx="4643005" cy="37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78993" y="573906"/>
            <a:ext cx="101614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На </a:t>
            </a:r>
            <a:r>
              <a:rPr lang="ru-RU" alt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01.11.2020 </a:t>
            </a:r>
            <a:r>
              <a:rPr lang="ru-RU" alt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года задолженность по заработной плате в организациях, где есть профсоюз, отсутствует.</a:t>
            </a:r>
          </a:p>
        </p:txBody>
      </p:sp>
      <p:pic>
        <p:nvPicPr>
          <p:cNvPr id="7" name="Picture 2" descr="https://mytischiriamo.ru/files/image/01/98/74/page!01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852936"/>
            <a:ext cx="5864095" cy="33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b-port.com/mediafiles/items/2017/06/202509/92cabc756515891e262cc716ad0ed433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094690"/>
            <a:ext cx="3765140" cy="26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kbrbank.ru/wp-content/uploads/2017/08/nevyplata-zarabotnoj-platy-chto-delat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87906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77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06829" y="1471353"/>
            <a:ext cx="10972800" cy="3059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2075"/>
          <a:stretch/>
        </p:blipFill>
        <p:spPr>
          <a:xfrm>
            <a:off x="324702" y="1471353"/>
            <a:ext cx="11537053" cy="4969986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509665"/>
            <a:ext cx="12067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555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Общая безработица и  численность зарегистрированных в государственных учреждениях органов занятости области, тыс. чел. </a:t>
            </a:r>
          </a:p>
        </p:txBody>
      </p:sp>
    </p:spTree>
    <p:extLst>
      <p:ext uri="{BB962C8B-B14F-4D97-AF65-F5344CB8AC3E}">
        <p14:creationId xmlns:p14="http://schemas.microsoft.com/office/powerpoint/2010/main" val="331813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06829" y="1471353"/>
            <a:ext cx="10972800" cy="3059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083" y="3965650"/>
            <a:ext cx="11425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На территории Курской области с начала текущего года вследствие экономического спада от реализации мер противодействия распространению новой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коронавирусной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 инфекции уровень регистрируемой безработицы увеличился 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в 5,5 раз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. По состоянию на 1 сентября 2020 г списочный состав безработных составил 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20 240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 человек, а в начале года он составлял 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3 679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человек. В большей части потеряли работу люди, занятые в неформальном секторе экономике, </a:t>
            </a:r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без заключения трудового договора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  <a:ea typeface="+mj-ea"/>
                <a:cs typeface="+mj-cs"/>
              </a:rPr>
              <a:t>.</a:t>
            </a:r>
          </a:p>
        </p:txBody>
      </p:sp>
      <p:pic>
        <p:nvPicPr>
          <p:cNvPr id="1026" name="Picture 2" descr="https://vk-uzor.ru/sites/default/files/project/gad7st3sso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7"/>
          <a:stretch/>
        </p:blipFill>
        <p:spPr bwMode="auto">
          <a:xfrm>
            <a:off x="2588653" y="0"/>
            <a:ext cx="7013995" cy="40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6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06829" y="1471353"/>
            <a:ext cx="10972800" cy="3059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72" y="104828"/>
            <a:ext cx="8390235" cy="66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502277"/>
            <a:ext cx="6781312" cy="5367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Профсоюзный общественный контроль осуществляли 72 правовых инспекторов труда, внештатных инспекторов труда и иных юристов, работающих в профсоюзных органах.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2016 - 2020 годы правовыми службами профсоюзов области проведено 3752 проверки (комплексных, тематических, документарных).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Выдано 1308 представлений об устранении выявленных нарушений трудового законодательства и иных актов, содержащих нормы трудового права. 94% требований работодателями выполнены.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1" y="1279813"/>
            <a:ext cx="4341317" cy="442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5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502278"/>
            <a:ext cx="11243256" cy="126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направленных работодателям представлений об устранении выявленных нарушений трудового законодательства и иных актов, содержащих нормы трудового права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15" y="1764406"/>
            <a:ext cx="9634989" cy="47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7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502278"/>
            <a:ext cx="11243256" cy="7469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Выявленные нарушения трудового законодательства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4" y="1635617"/>
            <a:ext cx="10941091" cy="44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8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502278"/>
            <a:ext cx="11243256" cy="927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Рассмотрено обращений за отчетный период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 направлениям)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163" t="17492" r="5751" b="6618"/>
          <a:stretch/>
        </p:blipFill>
        <p:spPr>
          <a:xfrm>
            <a:off x="947729" y="1712890"/>
            <a:ext cx="10223562" cy="43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4648" y="158573"/>
            <a:ext cx="11874321" cy="617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Союз 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«Федерация организаций профсоюзов Курской области</a:t>
            </a:r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»: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934923"/>
              </p:ext>
            </p:extLst>
          </p:nvPr>
        </p:nvGraphicFramePr>
        <p:xfrm>
          <a:off x="214648" y="1127501"/>
          <a:ext cx="11672552" cy="5171313"/>
        </p:xfrm>
        <a:graphic>
          <a:graphicData uri="http://schemas.openxmlformats.org/drawingml/2006/table">
            <a:tbl>
              <a:tblPr firstRow="1" firstCol="1" bandRow="1"/>
              <a:tblGrid>
                <a:gridCol w="7160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0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Отраслевые организации профсоюзов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Организации по соглашению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Общероссийского профсоюза работников потребительской кооперации и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предпринимательства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ППО №320 «Курская атомная станция»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Общественной организации Профсоюза  работников связи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России</a:t>
                      </a:r>
                      <a:endParaRPr lang="ru-RU" sz="1600" kern="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Орловско-Курское Региональное обособленное подразделение 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Дорпрофжела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на Московской железной дороге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работников почтовой связи Общественной организации Профсоюз  работников связи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России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Профком концерна «Росэнергоатом»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профсоюза работников строительства и промышленности строительных материалов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РФ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«Профессиональный союз работников группы компаний </a:t>
                      </a:r>
                      <a:r>
                        <a:rPr lang="ru-RU" sz="1600" kern="5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АгроПромкомплектация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территориальная (областная) организация профессионального союза работников торговли, общественного питания, потребительской кооперации и предпринимательства «Торговое Единство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территориальная (областная) организация Российского профессионального союза работников химических отраслей 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промышленности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организация Общественной организации – «Всероссийский </a:t>
                      </a:r>
                      <a:r>
                        <a:rPr lang="ru-RU" sz="1600" kern="5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Электропрофсоюз</a:t>
                      </a:r>
                      <a:r>
                        <a:rPr lang="ru-RU" sz="1600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Курская областная территориальная организация Общероссийского профессионального союза работников физической культуры, спорта и туризма РФ</a:t>
                      </a: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63" marR="300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41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89500" y="502277"/>
            <a:ext cx="6291638" cy="52545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Юристы оказывают правовую помощь членам профсоюзов не только по вопросам трудового законодательства. Подготовлены исковые заявления  об установлении юридического факта, связанного с подтверждением стажа, об усыновлении ребенка, об установлении факта родственных отношений, о признании гражданина безвестно отсутствующим и так далее.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2" y="1596980"/>
            <a:ext cx="5161517" cy="30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502278"/>
            <a:ext cx="11243256" cy="927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Рассмотрено дел в судах с участием правовых инспекторов труда, иных юристов организаций профсоюзов и профсоюзного актива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89" y="1558343"/>
            <a:ext cx="10912041" cy="50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18943" y="1696594"/>
            <a:ext cx="5473520" cy="3052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Профсоюзы области принимают участие в правотворческой деятельности. Правовую основу этого направления работы составляет Соглашение о сотрудничестве Курской областной Думы и Федерации организаций профсоюзов Курской области. В рамках Соглашения специалисты аппарата Федерации и областных организаций профсоюзов участвуют в работе постоянных комитетов Курской областной Думы, комиссий, входят в состав рабочих групп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924" y="411907"/>
            <a:ext cx="6264064" cy="417297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8942" y="3451538"/>
            <a:ext cx="11797046" cy="3103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Федерацией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 проект закона Курской области «О внесении изменения в абзац первый части 3 статьи 2 Закона Курской области «О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предоставлении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поддержки отдельным категориям граждан по оплате жилого помещения и коммунальных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Федерального закона от 29.12.2012 № 273-ФЗ «Об образовании в Российской Федерации». Данный законопроект принят.</a:t>
            </a:r>
          </a:p>
        </p:txBody>
      </p:sp>
    </p:spTree>
    <p:extLst>
      <p:ext uri="{BB962C8B-B14F-4D97-AF65-F5344CB8AC3E}">
        <p14:creationId xmlns:p14="http://schemas.microsoft.com/office/powerpoint/2010/main" val="86421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78610" y="0"/>
            <a:ext cx="9234780" cy="142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законодательной деятельности</a:t>
            </a: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770224"/>
              </p:ext>
            </p:extLst>
          </p:nvPr>
        </p:nvGraphicFramePr>
        <p:xfrm>
          <a:off x="635894" y="1606685"/>
          <a:ext cx="10920211" cy="4678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81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218942"/>
            <a:ext cx="11243256" cy="927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Экономическая эффективность от всех форм правозащитной работы за период с 2016 года по 01.09.2020 год включительно составила 214,8  млн. рублей.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0" y="1146219"/>
            <a:ext cx="11139600" cy="55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2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218942"/>
            <a:ext cx="11243256" cy="17128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основных направлений работы ФОПКО является сохранение жизни и здоровья работников в ходе трудового процесса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Сводная таблица проверок и выявленных нарушений по годам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139370"/>
              </p:ext>
            </p:extLst>
          </p:nvPr>
        </p:nvGraphicFramePr>
        <p:xfrm>
          <a:off x="437882" y="1931829"/>
          <a:ext cx="11462196" cy="471366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23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8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показателей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9 месяцев 2020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Проведено проверок:    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3464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3487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2992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2803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361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 выявлено нарушений (всего)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4926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5067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3951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3693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527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 выдано представлений, предписаний (всего)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1469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1572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2032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1453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142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 том числе техническими инспекторами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труда профсоюзов       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274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304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 выявлено нарушений   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1267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1303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1095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82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 выдано представлений 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179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187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 том числе уполномоченными (доверенными) лицами по охране труда профсоюзов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3179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3182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2718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2499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 выявлено нарушений   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3659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3764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2856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2457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 выдано представлений                 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1283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1363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1853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1266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133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43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37882" y="218942"/>
            <a:ext cx="11243256" cy="23954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отчетный период в организациях, где имеется профсоюз, произошло 43 несчастных случаев на производстве, из них: 29 тяжелых, 8 со смертельным исходом и 6 групповых. 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производственного травматизма за отчетный период 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 данным ГУ-Курское РО Фонда социального страхования РФ)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75153"/>
              </p:ext>
            </p:extLst>
          </p:nvPr>
        </p:nvGraphicFramePr>
        <p:xfrm>
          <a:off x="270458" y="2614410"/>
          <a:ext cx="11629621" cy="375217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03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2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6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1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показателей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</a:t>
                      </a:r>
                      <a:r>
                        <a:rPr lang="en-US" sz="16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</a:t>
                      </a:r>
                      <a:r>
                        <a:rPr lang="en-US" sz="16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</a:t>
                      </a:r>
                      <a:r>
                        <a:rPr lang="en-US" sz="16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201</a:t>
                      </a:r>
                      <a:r>
                        <a:rPr lang="en-US" sz="16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9 месяцев 20</a:t>
                      </a:r>
                      <a:r>
                        <a:rPr lang="en-US" sz="16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5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Численность пострадавших с утратой трудоспособности на 1 рабочий день и более, в том числе со смертельным исходом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154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групповых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тяжелых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со смертельным исходом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9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Расследовано с участием технического ин­спектора труда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8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18941" y="218942"/>
            <a:ext cx="11835684" cy="2730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количества обращений связано с тем, что Федерацией и членскими организациями ведется целенаправленная работа по информированию профсоюзных активистов по вопросам охраны труда посредством рассылки информационных писем, проведения семинаров, размещения актуальной информации на сайте профсоюзов и в газете «Наш Взгляд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обращений по вопросам охраны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69099"/>
              </p:ext>
            </p:extLst>
          </p:nvPr>
        </p:nvGraphicFramePr>
        <p:xfrm>
          <a:off x="360609" y="3098959"/>
          <a:ext cx="11539469" cy="298530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3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5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9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2016 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2017г.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2018 г.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2019 г.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9 меся­цев 2020 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2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Рассмотрено личных обра­щений, заявлений и жалоб членов профсоюза, связан­ных с нарушением их прав в области охраны труда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603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597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504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427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274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6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доля положительных решений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84,4%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86,1%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84,9%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88,76%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85,8%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84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06829" y="1471353"/>
            <a:ext cx="10972800" cy="3059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004" y="342720"/>
            <a:ext cx="11638285" cy="1199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Заседание Курской областной трехсторонней комиссии по регулированию 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социально-трудовых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отношений в рамках Всероссийской акции «За достойный труд!» </a:t>
            </a:r>
            <a:b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</a:b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7 октября 2019 года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82" y="2168670"/>
            <a:ext cx="3132235" cy="2086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97" y="4503158"/>
            <a:ext cx="3132236" cy="2086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0" y="2168670"/>
            <a:ext cx="3132236" cy="2086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35" y="4503158"/>
            <a:ext cx="3132236" cy="20868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53" y="2168670"/>
            <a:ext cx="3132236" cy="20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1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73218" y="226298"/>
            <a:ext cx="7508102" cy="5419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отчётный период более 600 профсоюзных активистов награждены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Благодарностью Президента Российской Федерации;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Благодарностью Губернатора Курской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области;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Благодарностью Курской областной Думы;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Благодарностью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Федерации организаций профсоюзов Курской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Федерации организаций профсоюзов Курской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нагрудным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 «ЗА ЗАСЛУГИ ПЕРЕД ПРОФСОЮЗАМИ Курской области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ФНПР;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ФНПР «25 лет образования ФНПР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ФНПР «30 лет образования ФНПР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нагрудным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 ФНПР «За содружество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нагрудным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 ФНПР «За активную работу в профсоюзах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нагрудным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 ФНПР «За заслуги перед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профдвижением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Курской областной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Думы;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Общественной палаты Курской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</a:p>
        </p:txBody>
      </p:sp>
      <p:pic>
        <p:nvPicPr>
          <p:cNvPr id="9" name="Рисунок 8" descr="C:\Users\prof77\Desktop\отчетно-выборная конференция\Фото\11. награждение\ягерь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6168"/>
          <a:stretch/>
        </p:blipFill>
        <p:spPr bwMode="auto">
          <a:xfrm>
            <a:off x="250261" y="445675"/>
            <a:ext cx="3115792" cy="249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prof77\Desktop\отчетно-выборная конференция\Фото\11. награждение\IMG_08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51" y="1809516"/>
            <a:ext cx="2284066" cy="301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prof77\Desktop\отчетно-выборная конференция\Фото\3. встречи-совещания\IMG_23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1" y="4097437"/>
            <a:ext cx="3757295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779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229209"/>
              </p:ext>
            </p:extLst>
          </p:nvPr>
        </p:nvGraphicFramePr>
        <p:xfrm>
          <a:off x="231819" y="515155"/>
          <a:ext cx="11822805" cy="560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7969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74092" y="119328"/>
            <a:ext cx="10720006" cy="166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0000"/>
              </a:lnSpc>
              <a:spcAft>
                <a:spcPts val="0"/>
              </a:spcAft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Проведены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областные конкурсы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«Лучшая первичная профсоюзная организация», «Лучший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коллективный договор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»,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«Лучший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уполномоченный по охране труда», «Лучший материал о деятельности профсоюзов»,  фотоконкурс «Профсоюзы в действии» и др.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" y="1913651"/>
            <a:ext cx="3107838" cy="2070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" y="4113218"/>
            <a:ext cx="2089725" cy="27410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462" y="4037009"/>
            <a:ext cx="1732854" cy="2893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849" y="1790585"/>
            <a:ext cx="3279932" cy="2341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653" y="3980958"/>
            <a:ext cx="1804572" cy="29872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397" y="3999248"/>
            <a:ext cx="2152075" cy="29690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9339" y="1798185"/>
            <a:ext cx="3584759" cy="2389839"/>
          </a:xfrm>
          <a:prstGeom prst="rect">
            <a:avLst/>
          </a:prstGeom>
        </p:spPr>
      </p:pic>
      <p:pic>
        <p:nvPicPr>
          <p:cNvPr id="16" name="Рисунок 15" descr="C:\Users\prof77\Desktop\октябрь\конкурсы\IMG_789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99" y="4295667"/>
            <a:ext cx="1771015" cy="2376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Users\prof77\Desktop\октябрь\конкурсы\солонникина профсоюзы в действии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" b="17254"/>
          <a:stretch/>
        </p:blipFill>
        <p:spPr bwMode="auto">
          <a:xfrm>
            <a:off x="3976250" y="4295667"/>
            <a:ext cx="1590675" cy="245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452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702808" y="433652"/>
            <a:ext cx="10656357" cy="11504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регионе на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основе при участии профсоюзов проводятся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 конкурсов: 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40765"/>
              </p:ext>
            </p:extLst>
          </p:nvPr>
        </p:nvGraphicFramePr>
        <p:xfrm>
          <a:off x="373487" y="1738648"/>
          <a:ext cx="11384923" cy="469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293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2275" y="249382"/>
            <a:ext cx="11590103" cy="1332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 профессионального мастерства «Лучший по профессии» и др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275" y="1003300"/>
            <a:ext cx="3106737" cy="3267075"/>
          </a:xfrm>
          <a:prstGeom prst="rect">
            <a:avLst/>
          </a:prstGeom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4" t="22186" r="15739" b="9946"/>
          <a:stretch>
            <a:fillRect/>
          </a:stretch>
        </p:blipFill>
        <p:spPr bwMode="auto">
          <a:xfrm>
            <a:off x="5754159" y="1003300"/>
            <a:ext cx="37084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62" y="2938399"/>
            <a:ext cx="312102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26518"/>
          <a:stretch>
            <a:fillRect/>
          </a:stretch>
        </p:blipFill>
        <p:spPr bwMode="auto">
          <a:xfrm>
            <a:off x="8761178" y="2897328"/>
            <a:ext cx="32512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954592" y="421491"/>
            <a:ext cx="5057365" cy="5533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молодежью является одним из важнейших направлений кадровой политики и организационного укрепления профсоюзного движения.  В современных условиях значительно возрастают требования к подготовке молодых профсоюзных лидеров, к тому новому поколению, кото-рое придаст новый импульс развитию и преобразованию профсоюзов в XXI веке.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195" r="14142"/>
          <a:stretch/>
        </p:blipFill>
        <p:spPr>
          <a:xfrm>
            <a:off x="579549" y="421491"/>
            <a:ext cx="6336406" cy="404360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9266" y="4465094"/>
            <a:ext cx="11552691" cy="3891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представляет собой главный стратегический ресурс профсоюзов.  С января 2016 года количество молодежи в возрасте до 35 лет возросло на 1789 человек и в настоящее время составляет 55 973, из них 25 810 – работающая, 30 160 – учащаяся молодежь. Охват профсоюзным членством молодежи Курской области составляет 84,8%.</a:t>
            </a:r>
          </a:p>
        </p:txBody>
      </p:sp>
    </p:spTree>
    <p:extLst>
      <p:ext uri="{BB962C8B-B14F-4D97-AF65-F5344CB8AC3E}">
        <p14:creationId xmlns:p14="http://schemas.microsoft.com/office/powerpoint/2010/main" val="171416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59198" y="-532263"/>
            <a:ext cx="11473456" cy="26830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активная профсоюзная молодежь принимает участие в областном конкурсе «Молодой профсоюзный лидер». В 2017 году на территории нашего региона проведен конкурс «Молодой профсоюзный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 ЦФО»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96413" y="433652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11" name="Рисунок 10" descr="C:\Users\prof77\Desktop\отчетно-выборная конференция\Фото\5. Молоежная политика\IMG_274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467" b="22456"/>
          <a:stretch/>
        </p:blipFill>
        <p:spPr bwMode="auto">
          <a:xfrm>
            <a:off x="1662545" y="2150772"/>
            <a:ext cx="9201594" cy="4520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prof77\Desktop\отчетно-выборная конференция\Фото\5. Молоежная политика\Заставка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9" y="1828800"/>
            <a:ext cx="1676400" cy="2042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667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349350" y="433652"/>
            <a:ext cx="11473456" cy="26830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Молодежный совет Федерации активно сотрудничает с органами исполнительной и законодательной власти по вопросам отстаивания интересов молодежи Курской области. Молодежный совет Федерации организаций профсоюзов заключил соглашение с Общественной молодежной палатой при Курской областной Думе.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96413" y="433652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49349" y="2741857"/>
            <a:ext cx="6322715" cy="454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Представители Молодежного совета Федерации и другие профсоюзные активисты вошли в составы: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Молодежного парламента при Курской областной Думе 6-го созыва;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Совета молодых специалистов организаций и 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предприятий при Администрации города Курска;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общественных советов при органах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исполнительной власти и муниципальных 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образованиях.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922161"/>
            <a:ext cx="5040560" cy="33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0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pic>
        <p:nvPicPr>
          <p:cNvPr id="5" name="Picture 8" descr="http://xn--d1amagipho.xn--p1ai/wp-content/uploads/2017/09/1yHiVFmq4u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8523"/>
          <a:stretch/>
        </p:blipFill>
        <p:spPr bwMode="auto">
          <a:xfrm>
            <a:off x="4896943" y="1094704"/>
            <a:ext cx="4427711" cy="233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G 5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54" y="3115790"/>
            <a:ext cx="4747193" cy="31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xn--d1amagipho.xn--p1ai/wp-content/uploads/2017/09/GXLJIey9bt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9" b="6561"/>
          <a:stretch/>
        </p:blipFill>
        <p:spPr bwMode="auto">
          <a:xfrm>
            <a:off x="135424" y="1139112"/>
            <a:ext cx="4428257" cy="23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Фестиваль работающей молодежи &quot;Юность-2017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62" y="2627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49350" y="239331"/>
            <a:ext cx="9626970" cy="892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Федерация организаций профсоюзов Курской области - соучредитель фестиваля работающей молодежи «Юность».</a:t>
            </a:r>
          </a:p>
        </p:txBody>
      </p:sp>
      <p:pic>
        <p:nvPicPr>
          <p:cNvPr id="15" name="Рисунок 14" descr="C:\Users\prof77\Desktop\отчетно-выборная конференция\Фото\5. Молоежная политика\юность\IMG_945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-444" r="18246"/>
          <a:stretch/>
        </p:blipFill>
        <p:spPr bwMode="auto">
          <a:xfrm>
            <a:off x="9278931" y="1817287"/>
            <a:ext cx="2893823" cy="257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46" y="3115790"/>
            <a:ext cx="4164820" cy="2772229"/>
          </a:xfrm>
          <a:prstGeom prst="rect">
            <a:avLst/>
          </a:prstGeom>
        </p:spPr>
      </p:pic>
      <p:pic>
        <p:nvPicPr>
          <p:cNvPr id="14" name="Рисунок 13" descr="C:\Users\prof77\Desktop\отчетно-выборная конференция\Фото\5. Молоежная политика\юность\IMG_076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59" y="4595224"/>
            <a:ext cx="3600589" cy="233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http://xn--d1amagipho.xn--p1ai/wp-content/uploads/2017/09/PxScjOIe6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131" y="4595224"/>
            <a:ext cx="3071017" cy="23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5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9350" y="239330"/>
            <a:ext cx="11215878" cy="24137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Студенческий профактив учреждений высшего и среднего профессионального образования продолжает ежегодно получать именную стипендию Федерации, учрежденную по инициативе Молодежного совета. Так за отчетный период именную стипендию получили 45 студентов. </a:t>
            </a:r>
          </a:p>
        </p:txBody>
      </p:sp>
      <p:pic>
        <p:nvPicPr>
          <p:cNvPr id="5122" name="Picture 2" descr="IMG 71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5623" r="-178" b="18896"/>
          <a:stretch/>
        </p:blipFill>
        <p:spPr bwMode="auto">
          <a:xfrm>
            <a:off x="3757993" y="2653047"/>
            <a:ext cx="8123327" cy="40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496511" y="103032"/>
            <a:ext cx="10515600" cy="10000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работа</a:t>
            </a: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85161"/>
              </p:ext>
            </p:extLst>
          </p:nvPr>
        </p:nvGraphicFramePr>
        <p:xfrm>
          <a:off x="3862747" y="1359870"/>
          <a:ext cx="8673289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46780" y="5316733"/>
            <a:ext cx="6314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Всего с 2016 по октябрь 2020 года вышло более 250 публикаций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более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100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видеосюжетов 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профсоюзной деятельности.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482" y="103032"/>
            <a:ext cx="3481274" cy="52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29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 0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6832"/>
            <a:ext cx="4607741" cy="30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Фото на сайт учеба проф.акти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00" y="2017815"/>
            <a:ext cx="3128864" cy="23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G 7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73" y="2028075"/>
            <a:ext cx="3491375" cy="23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G 6940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95" y="4071828"/>
            <a:ext cx="3907893" cy="26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74530" y="387217"/>
            <a:ext cx="11754118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393 семинара с количеством слушателей 29913 человек, в школах профсоюзного актива по области обучено 55101 человек. </a:t>
            </a:r>
          </a:p>
        </p:txBody>
      </p:sp>
      <p:pic>
        <p:nvPicPr>
          <p:cNvPr id="19" name="Picture 8" descr="IMG 69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17" y="4126241"/>
            <a:ext cx="3744552" cy="24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452" y="3876251"/>
            <a:ext cx="2174391" cy="29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7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01459" y="270814"/>
            <a:ext cx="10917252" cy="1752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В составе Федерации 1511 первичных профсоюзных организаций, объединяющих 140 047 членов профсоюзов. Охват профсоюзным членством среди работающих и учащихся составляет 77%.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175"/>
          <a:stretch/>
        </p:blipFill>
        <p:spPr>
          <a:xfrm>
            <a:off x="1147277" y="2023527"/>
            <a:ext cx="10025616" cy="45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5507684" y="-193183"/>
            <a:ext cx="6495426" cy="6568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коллективных действий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Первомайская акция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профсоюзов.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профсоюзов в рамках Всемирного дня действий «За достойный труд!».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 в Великой Отечественной войне 1941 – 1945 годов.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посвященные освобождению города Курска от немецко-фашистских захватчиков.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Митинг-концерт «Мы вместе. Путь на Родину», посвященный вхождению Крыма и Севастополя в состав России.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Благотворительная акция «Шоколадное счастье», приуроченная к Дню защиты детей.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Митинг-концерт, посвященный Дню Единства «Мы вместе!».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Митинг-концерт в поддержку партии «Единая Россия».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солидарности в борьбе с терроризмом «Мы – против террора».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в поддержку врачей «СПАСИБО ВРАЧАМ!». </a:t>
            </a:r>
          </a:p>
        </p:txBody>
      </p:sp>
      <p:pic>
        <p:nvPicPr>
          <p:cNvPr id="10" name="Рисунок 9" descr="C:\Users\prof77\Desktop\отчетно-выборная конференция\Фото\9. участие в памятных мероприятиях\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1" y="2279561"/>
            <a:ext cx="4662152" cy="298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prof77\Desktop\4 верстка\68E4orBMtNU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47" y="4992013"/>
            <a:ext cx="1869773" cy="178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41" y="103032"/>
            <a:ext cx="4940813" cy="2176529"/>
          </a:xfrm>
          <a:prstGeom prst="rect">
            <a:avLst/>
          </a:prstGeom>
        </p:spPr>
      </p:pic>
      <p:pic>
        <p:nvPicPr>
          <p:cNvPr id="6150" name="Picture 6" descr="https://im0-tub-ru.yandex.net/i?id=75d81b42e3cd1e1ebdb1c57c9fac7f9d-l&amp;ref=rim&amp;n=13&amp;w=2048&amp;h=2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3" y="5074273"/>
            <a:ext cx="1647356" cy="16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6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609600" y="274639"/>
            <a:ext cx="10972800" cy="2012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осуществляет международную деятельность и активно развивает отношения с профсоюзами Белоруссии, Луганской и Донецкой народных республик, Венгрией.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464661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5"/>
          <a:stretch>
            <a:fillRect/>
          </a:stretch>
        </p:blipFill>
        <p:spPr bwMode="auto">
          <a:xfrm>
            <a:off x="695325" y="2730500"/>
            <a:ext cx="32400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811588"/>
            <a:ext cx="30194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3173413"/>
            <a:ext cx="29495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90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399245" y="-193183"/>
            <a:ext cx="11603865" cy="6684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соглашения о взаимном сотрудничестве Федерации профсоюзов Курской области и профсоюзными объединениями Гомельской области Республики Беларусь состоялось заседание круглого стола на тему: «Профсоюзы и социальные гарантии на современном этапе. Опыт двух государств» по итогам которого подписано новое соглашение о сотрудничестве.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prof77\Desktop\отчетно-выборная конференция\Фото\8. международная деятельность\IMG_61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38" y="161387"/>
            <a:ext cx="7273277" cy="451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82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399245" y="-193183"/>
            <a:ext cx="11603865" cy="68129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Представители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студенческого сообщества и Молодежного совета Луганской и Донецкой Народных республик посетили Курскую область с дружественным визитом с целью обмена опытом и расширения профсоюзных связей. В 2019 году команда молодых специалистов ДНР и ЛНР приняли участие в осеннем этапе фестиваля работающей молодежи «Юность».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45" y="392807"/>
            <a:ext cx="6047630" cy="4404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14" t="3994" r="24175" b="2861"/>
          <a:stretch/>
        </p:blipFill>
        <p:spPr>
          <a:xfrm>
            <a:off x="6233375" y="476519"/>
            <a:ext cx="5602310" cy="4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5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702808" y="412124"/>
            <a:ext cx="5839660" cy="759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Оздоровление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57466" y="1461167"/>
            <a:ext cx="6255458" cy="5082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Межведомственная комиссия по организации отдыха, оздоровления и занятости детей, подростков и молодежи осуществляет контроль за надлежащим содержанием на уровне соответствующих требований баз санаторно-курортного лечения, стационарных лагерей оздоровительного отдыха детей, спортивных, туристских, культурных сооружений и их использованием по назначению.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Представители профсоюзов входят в состав комиссии по приемки детских оздоровительных учреждений.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Плодотворное сотрудничество с комитетом по делам молодёжи и туризму Курской области позволило организовать на территории области 3 профильных профсоюзных смены.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B2D0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7"/>
          <a:stretch/>
        </p:blipFill>
        <p:spPr>
          <a:xfrm>
            <a:off x="7017898" y="3398150"/>
            <a:ext cx="4906299" cy="3401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99" y="122934"/>
            <a:ext cx="4906299" cy="32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48886" y="282632"/>
            <a:ext cx="11399677" cy="20033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Федерацией совестно с Курской региональной общественной организацией «Физкультурно-спортивное общество профсоюзов»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лыжный и легкоатлетический кроссы, чемпионаты по шахматам, футболу, а также разыграны кубки по волейболу, настольному теннису, спортивному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ориентированию и др.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проводится более 40 спортивных мероприятий, в которых принимают участие более 15 тысяч членов профсоюзов.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72" y="3605411"/>
            <a:ext cx="3703473" cy="2468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45" y="3608892"/>
            <a:ext cx="3698251" cy="2465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6" y="3605411"/>
            <a:ext cx="3703473" cy="24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81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7334" y="609600"/>
            <a:ext cx="7999472" cy="2867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Новогодние преставления детям членов профсоюза в ОБУК «Курский государственный драматический театр имени А.С. Пушкина» и ОБУК «Курская государственная филармония». 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0" y="3571541"/>
            <a:ext cx="3934071" cy="2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04" y="1564886"/>
            <a:ext cx="3204514" cy="4809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39" y="3574472"/>
            <a:ext cx="3934830" cy="2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5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0365" y="377780"/>
            <a:ext cx="10862136" cy="794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дисциплина – гарантия сильных профсоюзов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14631024"/>
              </p:ext>
            </p:extLst>
          </p:nvPr>
        </p:nvGraphicFramePr>
        <p:xfrm>
          <a:off x="1043188" y="1207842"/>
          <a:ext cx="9775065" cy="4986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31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0364" y="377780"/>
            <a:ext cx="10990925" cy="1090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расходной части профсоюзного бюджета членских организаций 2016-2019гг. (в процентах):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99462078"/>
              </p:ext>
            </p:extLst>
          </p:nvPr>
        </p:nvGraphicFramePr>
        <p:xfrm>
          <a:off x="5499077" y="1544057"/>
          <a:ext cx="3361588" cy="3042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87303381"/>
              </p:ext>
            </p:extLst>
          </p:nvPr>
        </p:nvGraphicFramePr>
        <p:xfrm>
          <a:off x="310679" y="1619920"/>
          <a:ext cx="3205253" cy="296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33247456"/>
              </p:ext>
            </p:extLst>
          </p:nvPr>
        </p:nvGraphicFramePr>
        <p:xfrm>
          <a:off x="2904878" y="1544057"/>
          <a:ext cx="3212587" cy="3042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49252831"/>
              </p:ext>
            </p:extLst>
          </p:nvPr>
        </p:nvGraphicFramePr>
        <p:xfrm>
          <a:off x="8289902" y="1505396"/>
          <a:ext cx="3164962" cy="306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1833380"/>
              </p:ext>
            </p:extLst>
          </p:nvPr>
        </p:nvGraphicFramePr>
        <p:xfrm>
          <a:off x="310680" y="4739425"/>
          <a:ext cx="11679552" cy="194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5781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0364" y="377780"/>
            <a:ext cx="10990925" cy="1090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Имущественный комплекс Федерации организаций профсоюзов Курской области насчитывает более 30 объектов в общедолевой с ФНПР собственности на сумму более 30 миллионов рублей.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855356"/>
              </p:ext>
            </p:extLst>
          </p:nvPr>
        </p:nvGraphicFramePr>
        <p:xfrm>
          <a:off x="231821" y="2331108"/>
          <a:ext cx="11649498" cy="4486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9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3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иму­щественного ком­плекса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Кол-во строений и объектов недвижимо­сти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Сумма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доля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ФНПР, 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Доля ФПОКО, 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Санаторий  «Моква»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10145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Санаторий им. И.Д. Черняховского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7684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Туристская гостиница «Курск», Ленина,87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2 101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Туристская гостиница «Курск», Ленина, 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10 968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Турбаза «Сосновый Бор»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0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Физкультурно-спор­тивный комплекс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Дом профсоюзов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1 142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«Колосок»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1 200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92834" y="1807886"/>
            <a:ext cx="72956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долей и объектов недвижимости</a:t>
            </a:r>
          </a:p>
        </p:txBody>
      </p:sp>
    </p:spTree>
    <p:extLst>
      <p:ext uri="{BB962C8B-B14F-4D97-AF65-F5344CB8AC3E}">
        <p14:creationId xmlns:p14="http://schemas.microsoft.com/office/powerpoint/2010/main" val="390875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67424" y="1"/>
            <a:ext cx="11857149" cy="1918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Динамика количества работающих и учащихся на предприятиях и в организациях, где созданы профсоюзные организации, и количества членов профсоюзов за </a:t>
            </a:r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2016-2020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годы, охват профсоюзным членством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2574" b="3417"/>
          <a:stretch/>
        </p:blipFill>
        <p:spPr>
          <a:xfrm>
            <a:off x="540912" y="1918952"/>
            <a:ext cx="11198206" cy="49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0364" y="239550"/>
            <a:ext cx="10990925" cy="2126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Музейная экспозиция «История развития профсоюзного движения в Курской области» призвана сохранить историческое наследие, накопленное профсоюзами соловьиного края, представить их роль в защите социально-трудовых прав и интересов членов профсоюзов.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453" y="2119882"/>
            <a:ext cx="4834547" cy="3225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43" y="2059517"/>
            <a:ext cx="4327580" cy="2882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661" y="3017551"/>
            <a:ext cx="4641574" cy="38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7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83336" y="193629"/>
            <a:ext cx="11565228" cy="6310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0000"/>
              </a:lnSpc>
              <a:spcAft>
                <a:spcPts val="0"/>
              </a:spcAft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Стратегические задачи на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предстоящий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период</a:t>
            </a:r>
          </a:p>
          <a:p>
            <a:pPr indent="450215">
              <a:lnSpc>
                <a:spcPct val="100000"/>
              </a:lnSpc>
              <a:spcAft>
                <a:spcPts val="0"/>
              </a:spcAft>
            </a:pPr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indent="450215" algn="just">
              <a:lnSpc>
                <a:spcPct val="100000"/>
              </a:lnSpc>
              <a:spcAft>
                <a:spcPts val="0"/>
              </a:spcAft>
            </a:pPr>
            <a:r>
              <a:rPr lang="ru-RU" sz="2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Реализация программы действий Союза «Федерация организаций профсоюзов Курской области» до 2025 г.:</a:t>
            </a:r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экономики – создание условий обеспечивающих достойную жизнь и свободно развитие человека;</a:t>
            </a:r>
            <a:endParaRPr lang="ru-RU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Ключевой фактор развитие экономики – достойная заработная плата;</a:t>
            </a:r>
            <a:endParaRPr lang="ru-RU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Эффективная занятость – условие достойной жизни работников;</a:t>
            </a:r>
            <a:endParaRPr lang="ru-RU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партнерство – эффективный механизм развития экономики;</a:t>
            </a:r>
            <a:endParaRPr lang="ru-RU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Безопасные условия труда – фактор устойчивого роста производства;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Надежная система социальной защиты – важнейшая составляющая достойного труда;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Организационное и кадровое укрепление – основа эффективной деятельности профсоюзов;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Правовая защита работников – гарантия справедливости в обществе;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работа – инструмент укрепления профсоюзов;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профсоюзным имуществом;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финансово-хозяйственной деятельности профсоюзов – залог стабильности.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193343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70457" y="322418"/>
            <a:ext cx="11565228" cy="6310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0000"/>
              </a:lnSpc>
              <a:spcAft>
                <a:spcPts val="0"/>
              </a:spcAft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Стратегические задачи на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предстоящий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период</a:t>
            </a:r>
          </a:p>
          <a:p>
            <a:pPr indent="450215">
              <a:lnSpc>
                <a:spcPct val="100000"/>
              </a:lnSpc>
              <a:spcAft>
                <a:spcPts val="0"/>
              </a:spcAft>
            </a:pPr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indent="450215" algn="just">
              <a:lnSpc>
                <a:spcPct val="100000"/>
              </a:lnSpc>
              <a:spcAft>
                <a:spcPts val="0"/>
              </a:spcAft>
            </a:pPr>
            <a:r>
              <a:rPr lang="ru-RU" sz="2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Реализация программы 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действий </a:t>
            </a:r>
            <a:r>
              <a:rPr lang="ru-RU" sz="2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ФНПР </a:t>
            </a:r>
            <a:r>
              <a:rPr lang="ru-RU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«За справедливую экономику</a:t>
            </a:r>
            <a:r>
              <a:rPr lang="ru-RU" sz="2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!»: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Благополучие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 – цель экономики и её развития;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Текущая ситуация и вызовы;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Справедливая экономика – залог достойного труда;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Ключевой фактор развития справедливой экономики –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достойная заработная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плата;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 справедливой экономики – достойная занятость;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Надёжная система социального страхования – необходимая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справедливой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экономики;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партнерство – эффективный механизм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построения справедливой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экономики;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Правовая защита работников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гарантия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справедливости в обществе;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Гендерное равенство в сфере труда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путь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справедливой экономике;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профессиональных рисков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основа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сохранения здоровья работников;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Сильные профсоюзы - гарантия достойного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труда;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профсоюзная солидарность и укрепление </a:t>
            </a:r>
            <a:r>
              <a:rPr lang="ru-RU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влияния трудящихся </a:t>
            </a: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залог победы идеологии достойного труда.</a:t>
            </a:r>
          </a:p>
        </p:txBody>
      </p:sp>
    </p:spTree>
    <p:extLst>
      <p:ext uri="{BB962C8B-B14F-4D97-AF65-F5344CB8AC3E}">
        <p14:creationId xmlns:p14="http://schemas.microsoft.com/office/powerpoint/2010/main" val="351835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3786389" y="322418"/>
            <a:ext cx="8049295" cy="5795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0000"/>
              </a:lnSpc>
              <a:spcAft>
                <a:spcPts val="0"/>
              </a:spcAft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Для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размышления о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месте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гражданского </a:t>
            </a:r>
          </a:p>
          <a:p>
            <a:pPr indent="450215">
              <a:lnSpc>
                <a:spcPct val="100000"/>
              </a:lnSpc>
              <a:spcAft>
                <a:spcPts val="0"/>
              </a:spcAft>
            </a:pP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общества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и профсоюзов</a:t>
            </a:r>
            <a:endParaRPr lang="ru-RU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indent="450215" algn="just">
              <a:lnSpc>
                <a:spcPct val="100000"/>
              </a:lnSpc>
              <a:spcAft>
                <a:spcPts val="0"/>
              </a:spcAft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500 лет назад – 500 млн. чел.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Сегодня – 7 млрд. чел.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Увеличение по параметрам: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Население Земли – в 14 раз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Производство – в 240 раз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Потребление энергии – в 115 раз </a:t>
            </a:r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Источник: </a:t>
            </a:r>
            <a:r>
              <a:rPr lang="ru-RU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Юваль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 Ной </a:t>
            </a:r>
            <a:r>
              <a:rPr lang="ru-RU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Харари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. </a:t>
            </a:r>
            <a:r>
              <a:rPr lang="ru-RU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Sapiens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. Краткая история человечества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09" y="1719431"/>
            <a:ext cx="3633880" cy="39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graphicFrame>
        <p:nvGraphicFramePr>
          <p:cNvPr id="17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209731"/>
              </p:ext>
            </p:extLst>
          </p:nvPr>
        </p:nvGraphicFramePr>
        <p:xfrm>
          <a:off x="1918953" y="1005625"/>
          <a:ext cx="737235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1752">
            <a:off x="6695602" y="3545306"/>
            <a:ext cx="2845055" cy="7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37174">
            <a:off x="2300415" y="3497626"/>
            <a:ext cx="3052355" cy="7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823385" y="4022501"/>
            <a:ext cx="10419008" cy="3012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0000"/>
              </a:lnSpc>
              <a:spcAft>
                <a:spcPts val="0"/>
              </a:spcAft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Замкнутый цикл научной революции. Для прогресса недостаточно научных исследований. </a:t>
            </a:r>
          </a:p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Источник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: </a:t>
            </a:r>
            <a:r>
              <a:rPr lang="ru-RU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Юваль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 Ной </a:t>
            </a:r>
            <a:r>
              <a:rPr lang="ru-RU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Харари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. </a:t>
            </a:r>
            <a:r>
              <a:rPr lang="ru-RU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Sapiens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. Краткая история человечества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94792">
            <a:off x="4779746" y="-987394"/>
            <a:ext cx="2505673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753637" y="3959629"/>
            <a:ext cx="228600" cy="3810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graphicFrame>
        <p:nvGraphicFramePr>
          <p:cNvPr id="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863692"/>
              </p:ext>
            </p:extLst>
          </p:nvPr>
        </p:nvGraphicFramePr>
        <p:xfrm>
          <a:off x="1581687" y="606829"/>
          <a:ext cx="805815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Круговая стрелка 3"/>
          <p:cNvSpPr/>
          <p:nvPr/>
        </p:nvSpPr>
        <p:spPr>
          <a:xfrm rot="21432590">
            <a:off x="4059775" y="238529"/>
            <a:ext cx="3275012" cy="830263"/>
          </a:xfrm>
          <a:custGeom>
            <a:avLst/>
            <a:gdLst>
              <a:gd name="connsiteX0" fmla="*/ 546825 w 4267200"/>
              <a:gd name="connsiteY0" fmla="*/ 646672 h 2676413"/>
              <a:gd name="connsiteX1" fmla="*/ 2187079 w 4267200"/>
              <a:gd name="connsiteY1" fmla="*/ 167709 h 2676413"/>
              <a:gd name="connsiteX2" fmla="*/ 3852229 w 4267200"/>
              <a:gd name="connsiteY2" fmla="*/ 769288 h 2676413"/>
              <a:gd name="connsiteX3" fmla="*/ 3990541 w 4267200"/>
              <a:gd name="connsiteY3" fmla="*/ 739266 h 2676413"/>
              <a:gd name="connsiteX4" fmla="*/ 3810220 w 4267200"/>
              <a:gd name="connsiteY4" fmla="*/ 974290 h 2676413"/>
              <a:gd name="connsiteX5" fmla="*/ 3336664 w 4267200"/>
              <a:gd name="connsiteY5" fmla="*/ 881193 h 2676413"/>
              <a:gd name="connsiteX6" fmla="*/ 3463608 w 4267200"/>
              <a:gd name="connsiteY6" fmla="*/ 853639 h 2676413"/>
              <a:gd name="connsiteX7" fmla="*/ 2159367 w 4267200"/>
              <a:gd name="connsiteY7" fmla="*/ 501932 h 2676413"/>
              <a:gd name="connsiteX8" fmla="*/ 890451 w 4267200"/>
              <a:gd name="connsiteY8" fmla="*/ 796429 h 2676413"/>
              <a:gd name="connsiteX9" fmla="*/ 546825 w 4267200"/>
              <a:gd name="connsiteY9" fmla="*/ 646672 h 2676413"/>
              <a:gd name="connsiteX0" fmla="*/ 0 w 3443716"/>
              <a:gd name="connsiteY0" fmla="*/ 479398 h 807016"/>
              <a:gd name="connsiteX1" fmla="*/ 1640254 w 3443716"/>
              <a:gd name="connsiteY1" fmla="*/ 435 h 807016"/>
              <a:gd name="connsiteX2" fmla="*/ 3305404 w 3443716"/>
              <a:gd name="connsiteY2" fmla="*/ 602014 h 807016"/>
              <a:gd name="connsiteX3" fmla="*/ 3443716 w 3443716"/>
              <a:gd name="connsiteY3" fmla="*/ 571992 h 807016"/>
              <a:gd name="connsiteX4" fmla="*/ 3263395 w 3443716"/>
              <a:gd name="connsiteY4" fmla="*/ 807016 h 807016"/>
              <a:gd name="connsiteX5" fmla="*/ 2789839 w 3443716"/>
              <a:gd name="connsiteY5" fmla="*/ 713919 h 807016"/>
              <a:gd name="connsiteX6" fmla="*/ 2916783 w 3443716"/>
              <a:gd name="connsiteY6" fmla="*/ 686365 h 807016"/>
              <a:gd name="connsiteX7" fmla="*/ 1636837 w 3443716"/>
              <a:gd name="connsiteY7" fmla="*/ 177712 h 807016"/>
              <a:gd name="connsiteX8" fmla="*/ 343626 w 3443716"/>
              <a:gd name="connsiteY8" fmla="*/ 629155 h 807016"/>
              <a:gd name="connsiteX9" fmla="*/ 0 w 3443716"/>
              <a:gd name="connsiteY9" fmla="*/ 479398 h 807016"/>
              <a:gd name="connsiteX0" fmla="*/ 0 w 3443716"/>
              <a:gd name="connsiteY0" fmla="*/ 479398 h 807016"/>
              <a:gd name="connsiteX1" fmla="*/ 1640254 w 3443716"/>
              <a:gd name="connsiteY1" fmla="*/ 435 h 807016"/>
              <a:gd name="connsiteX2" fmla="*/ 3305404 w 3443716"/>
              <a:gd name="connsiteY2" fmla="*/ 602014 h 807016"/>
              <a:gd name="connsiteX3" fmla="*/ 3443716 w 3443716"/>
              <a:gd name="connsiteY3" fmla="*/ 571992 h 807016"/>
              <a:gd name="connsiteX4" fmla="*/ 3263395 w 3443716"/>
              <a:gd name="connsiteY4" fmla="*/ 807016 h 807016"/>
              <a:gd name="connsiteX5" fmla="*/ 2789839 w 3443716"/>
              <a:gd name="connsiteY5" fmla="*/ 713919 h 807016"/>
              <a:gd name="connsiteX6" fmla="*/ 2916783 w 3443716"/>
              <a:gd name="connsiteY6" fmla="*/ 686365 h 807016"/>
              <a:gd name="connsiteX7" fmla="*/ 1636837 w 3443716"/>
              <a:gd name="connsiteY7" fmla="*/ 177712 h 807016"/>
              <a:gd name="connsiteX8" fmla="*/ 184448 w 3443716"/>
              <a:gd name="connsiteY8" fmla="*/ 479913 h 807016"/>
              <a:gd name="connsiteX9" fmla="*/ 0 w 3443716"/>
              <a:gd name="connsiteY9" fmla="*/ 479398 h 807016"/>
              <a:gd name="connsiteX0" fmla="*/ 0 w 3443716"/>
              <a:gd name="connsiteY0" fmla="*/ 479398 h 807016"/>
              <a:gd name="connsiteX1" fmla="*/ 1640254 w 3443716"/>
              <a:gd name="connsiteY1" fmla="*/ 435 h 807016"/>
              <a:gd name="connsiteX2" fmla="*/ 3305404 w 3443716"/>
              <a:gd name="connsiteY2" fmla="*/ 602014 h 807016"/>
              <a:gd name="connsiteX3" fmla="*/ 3443716 w 3443716"/>
              <a:gd name="connsiteY3" fmla="*/ 571992 h 807016"/>
              <a:gd name="connsiteX4" fmla="*/ 3263395 w 3443716"/>
              <a:gd name="connsiteY4" fmla="*/ 807016 h 807016"/>
              <a:gd name="connsiteX5" fmla="*/ 2789839 w 3443716"/>
              <a:gd name="connsiteY5" fmla="*/ 713919 h 807016"/>
              <a:gd name="connsiteX6" fmla="*/ 2916783 w 3443716"/>
              <a:gd name="connsiteY6" fmla="*/ 686365 h 807016"/>
              <a:gd name="connsiteX7" fmla="*/ 1657488 w 3443716"/>
              <a:gd name="connsiteY7" fmla="*/ 95493 h 807016"/>
              <a:gd name="connsiteX8" fmla="*/ 184448 w 3443716"/>
              <a:gd name="connsiteY8" fmla="*/ 479913 h 807016"/>
              <a:gd name="connsiteX9" fmla="*/ 0 w 3443716"/>
              <a:gd name="connsiteY9" fmla="*/ 479398 h 807016"/>
              <a:gd name="connsiteX0" fmla="*/ 0 w 3443716"/>
              <a:gd name="connsiteY0" fmla="*/ 479398 h 807016"/>
              <a:gd name="connsiteX1" fmla="*/ 1640254 w 3443716"/>
              <a:gd name="connsiteY1" fmla="*/ 435 h 807016"/>
              <a:gd name="connsiteX2" fmla="*/ 3305404 w 3443716"/>
              <a:gd name="connsiteY2" fmla="*/ 602014 h 807016"/>
              <a:gd name="connsiteX3" fmla="*/ 3443716 w 3443716"/>
              <a:gd name="connsiteY3" fmla="*/ 571992 h 807016"/>
              <a:gd name="connsiteX4" fmla="*/ 3263395 w 3443716"/>
              <a:gd name="connsiteY4" fmla="*/ 807016 h 807016"/>
              <a:gd name="connsiteX5" fmla="*/ 2789839 w 3443716"/>
              <a:gd name="connsiteY5" fmla="*/ 713919 h 807016"/>
              <a:gd name="connsiteX6" fmla="*/ 3086483 w 3443716"/>
              <a:gd name="connsiteY6" fmla="*/ 619732 h 807016"/>
              <a:gd name="connsiteX7" fmla="*/ 1657488 w 3443716"/>
              <a:gd name="connsiteY7" fmla="*/ 95493 h 807016"/>
              <a:gd name="connsiteX8" fmla="*/ 184448 w 3443716"/>
              <a:gd name="connsiteY8" fmla="*/ 479913 h 807016"/>
              <a:gd name="connsiteX9" fmla="*/ 0 w 3443716"/>
              <a:gd name="connsiteY9" fmla="*/ 479398 h 807016"/>
              <a:gd name="connsiteX0" fmla="*/ 0 w 3443716"/>
              <a:gd name="connsiteY0" fmla="*/ 480546 h 808164"/>
              <a:gd name="connsiteX1" fmla="*/ 1640254 w 3443716"/>
              <a:gd name="connsiteY1" fmla="*/ 1583 h 808164"/>
              <a:gd name="connsiteX2" fmla="*/ 3205365 w 3443716"/>
              <a:gd name="connsiteY2" fmla="*/ 606609 h 808164"/>
              <a:gd name="connsiteX3" fmla="*/ 3443716 w 3443716"/>
              <a:gd name="connsiteY3" fmla="*/ 573140 h 808164"/>
              <a:gd name="connsiteX4" fmla="*/ 3263395 w 3443716"/>
              <a:gd name="connsiteY4" fmla="*/ 808164 h 808164"/>
              <a:gd name="connsiteX5" fmla="*/ 2789839 w 3443716"/>
              <a:gd name="connsiteY5" fmla="*/ 715067 h 808164"/>
              <a:gd name="connsiteX6" fmla="*/ 3086483 w 3443716"/>
              <a:gd name="connsiteY6" fmla="*/ 620880 h 808164"/>
              <a:gd name="connsiteX7" fmla="*/ 1657488 w 3443716"/>
              <a:gd name="connsiteY7" fmla="*/ 96641 h 808164"/>
              <a:gd name="connsiteX8" fmla="*/ 184448 w 3443716"/>
              <a:gd name="connsiteY8" fmla="*/ 481061 h 808164"/>
              <a:gd name="connsiteX9" fmla="*/ 0 w 3443716"/>
              <a:gd name="connsiteY9" fmla="*/ 480546 h 808164"/>
              <a:gd name="connsiteX0" fmla="*/ 0 w 3443716"/>
              <a:gd name="connsiteY0" fmla="*/ 480546 h 808164"/>
              <a:gd name="connsiteX1" fmla="*/ 1640254 w 3443716"/>
              <a:gd name="connsiteY1" fmla="*/ 1583 h 808164"/>
              <a:gd name="connsiteX2" fmla="*/ 3205365 w 3443716"/>
              <a:gd name="connsiteY2" fmla="*/ 606609 h 808164"/>
              <a:gd name="connsiteX3" fmla="*/ 3443716 w 3443716"/>
              <a:gd name="connsiteY3" fmla="*/ 573140 h 808164"/>
              <a:gd name="connsiteX4" fmla="*/ 3263395 w 3443716"/>
              <a:gd name="connsiteY4" fmla="*/ 808164 h 808164"/>
              <a:gd name="connsiteX5" fmla="*/ 2789839 w 3443716"/>
              <a:gd name="connsiteY5" fmla="*/ 715067 h 808164"/>
              <a:gd name="connsiteX6" fmla="*/ 3086483 w 3443716"/>
              <a:gd name="connsiteY6" fmla="*/ 620880 h 808164"/>
              <a:gd name="connsiteX7" fmla="*/ 1657488 w 3443716"/>
              <a:gd name="connsiteY7" fmla="*/ 96641 h 808164"/>
              <a:gd name="connsiteX8" fmla="*/ 106080 w 3443716"/>
              <a:gd name="connsiteY8" fmla="*/ 552144 h 808164"/>
              <a:gd name="connsiteX9" fmla="*/ 0 w 3443716"/>
              <a:gd name="connsiteY9" fmla="*/ 480546 h 808164"/>
              <a:gd name="connsiteX0" fmla="*/ 0 w 3443716"/>
              <a:gd name="connsiteY0" fmla="*/ 480546 h 808164"/>
              <a:gd name="connsiteX1" fmla="*/ 1640254 w 3443716"/>
              <a:gd name="connsiteY1" fmla="*/ 1583 h 808164"/>
              <a:gd name="connsiteX2" fmla="*/ 3205365 w 3443716"/>
              <a:gd name="connsiteY2" fmla="*/ 606609 h 808164"/>
              <a:gd name="connsiteX3" fmla="*/ 3443716 w 3443716"/>
              <a:gd name="connsiteY3" fmla="*/ 573140 h 808164"/>
              <a:gd name="connsiteX4" fmla="*/ 3263395 w 3443716"/>
              <a:gd name="connsiteY4" fmla="*/ 808164 h 808164"/>
              <a:gd name="connsiteX5" fmla="*/ 2789839 w 3443716"/>
              <a:gd name="connsiteY5" fmla="*/ 715067 h 808164"/>
              <a:gd name="connsiteX6" fmla="*/ 3086483 w 3443716"/>
              <a:gd name="connsiteY6" fmla="*/ 620880 h 808164"/>
              <a:gd name="connsiteX7" fmla="*/ 1657488 w 3443716"/>
              <a:gd name="connsiteY7" fmla="*/ 96641 h 808164"/>
              <a:gd name="connsiteX8" fmla="*/ 106080 w 3443716"/>
              <a:gd name="connsiteY8" fmla="*/ 552144 h 808164"/>
              <a:gd name="connsiteX9" fmla="*/ 0 w 3443716"/>
              <a:gd name="connsiteY9" fmla="*/ 480546 h 808164"/>
              <a:gd name="connsiteX0" fmla="*/ 0 w 3443716"/>
              <a:gd name="connsiteY0" fmla="*/ 480546 h 808164"/>
              <a:gd name="connsiteX1" fmla="*/ 1640254 w 3443716"/>
              <a:gd name="connsiteY1" fmla="*/ 1583 h 808164"/>
              <a:gd name="connsiteX2" fmla="*/ 3205365 w 3443716"/>
              <a:gd name="connsiteY2" fmla="*/ 606609 h 808164"/>
              <a:gd name="connsiteX3" fmla="*/ 3443716 w 3443716"/>
              <a:gd name="connsiteY3" fmla="*/ 573140 h 808164"/>
              <a:gd name="connsiteX4" fmla="*/ 3263395 w 3443716"/>
              <a:gd name="connsiteY4" fmla="*/ 808164 h 808164"/>
              <a:gd name="connsiteX5" fmla="*/ 2789839 w 3443716"/>
              <a:gd name="connsiteY5" fmla="*/ 715067 h 808164"/>
              <a:gd name="connsiteX6" fmla="*/ 3052462 w 3443716"/>
              <a:gd name="connsiteY6" fmla="*/ 635868 h 808164"/>
              <a:gd name="connsiteX7" fmla="*/ 1657488 w 3443716"/>
              <a:gd name="connsiteY7" fmla="*/ 96641 h 808164"/>
              <a:gd name="connsiteX8" fmla="*/ 106080 w 3443716"/>
              <a:gd name="connsiteY8" fmla="*/ 552144 h 808164"/>
              <a:gd name="connsiteX9" fmla="*/ 0 w 3443716"/>
              <a:gd name="connsiteY9" fmla="*/ 480546 h 808164"/>
              <a:gd name="connsiteX0" fmla="*/ 0 w 3443716"/>
              <a:gd name="connsiteY0" fmla="*/ 480546 h 945461"/>
              <a:gd name="connsiteX1" fmla="*/ 1640254 w 3443716"/>
              <a:gd name="connsiteY1" fmla="*/ 1583 h 945461"/>
              <a:gd name="connsiteX2" fmla="*/ 3205365 w 3443716"/>
              <a:gd name="connsiteY2" fmla="*/ 606609 h 945461"/>
              <a:gd name="connsiteX3" fmla="*/ 3443716 w 3443716"/>
              <a:gd name="connsiteY3" fmla="*/ 573140 h 945461"/>
              <a:gd name="connsiteX4" fmla="*/ 3348252 w 3443716"/>
              <a:gd name="connsiteY4" fmla="*/ 945461 h 945461"/>
              <a:gd name="connsiteX5" fmla="*/ 2789839 w 3443716"/>
              <a:gd name="connsiteY5" fmla="*/ 715067 h 945461"/>
              <a:gd name="connsiteX6" fmla="*/ 3052462 w 3443716"/>
              <a:gd name="connsiteY6" fmla="*/ 635868 h 945461"/>
              <a:gd name="connsiteX7" fmla="*/ 1657488 w 3443716"/>
              <a:gd name="connsiteY7" fmla="*/ 96641 h 945461"/>
              <a:gd name="connsiteX8" fmla="*/ 106080 w 3443716"/>
              <a:gd name="connsiteY8" fmla="*/ 552144 h 945461"/>
              <a:gd name="connsiteX9" fmla="*/ 0 w 3443716"/>
              <a:gd name="connsiteY9" fmla="*/ 480546 h 945461"/>
              <a:gd name="connsiteX0" fmla="*/ 0 w 3402202"/>
              <a:gd name="connsiteY0" fmla="*/ 480546 h 945461"/>
              <a:gd name="connsiteX1" fmla="*/ 1640254 w 3402202"/>
              <a:gd name="connsiteY1" fmla="*/ 1583 h 945461"/>
              <a:gd name="connsiteX2" fmla="*/ 3205365 w 3402202"/>
              <a:gd name="connsiteY2" fmla="*/ 606609 h 945461"/>
              <a:gd name="connsiteX3" fmla="*/ 3402202 w 3402202"/>
              <a:gd name="connsiteY3" fmla="*/ 571117 h 945461"/>
              <a:gd name="connsiteX4" fmla="*/ 3348252 w 3402202"/>
              <a:gd name="connsiteY4" fmla="*/ 945461 h 945461"/>
              <a:gd name="connsiteX5" fmla="*/ 2789839 w 3402202"/>
              <a:gd name="connsiteY5" fmla="*/ 715067 h 945461"/>
              <a:gd name="connsiteX6" fmla="*/ 3052462 w 3402202"/>
              <a:gd name="connsiteY6" fmla="*/ 635868 h 945461"/>
              <a:gd name="connsiteX7" fmla="*/ 1657488 w 3402202"/>
              <a:gd name="connsiteY7" fmla="*/ 96641 h 945461"/>
              <a:gd name="connsiteX8" fmla="*/ 106080 w 3402202"/>
              <a:gd name="connsiteY8" fmla="*/ 552144 h 945461"/>
              <a:gd name="connsiteX9" fmla="*/ 0 w 3402202"/>
              <a:gd name="connsiteY9" fmla="*/ 480546 h 945461"/>
              <a:gd name="connsiteX0" fmla="*/ 0 w 3402202"/>
              <a:gd name="connsiteY0" fmla="*/ 480546 h 945461"/>
              <a:gd name="connsiteX1" fmla="*/ 1640254 w 3402202"/>
              <a:gd name="connsiteY1" fmla="*/ 1583 h 945461"/>
              <a:gd name="connsiteX2" fmla="*/ 3205365 w 3402202"/>
              <a:gd name="connsiteY2" fmla="*/ 606609 h 945461"/>
              <a:gd name="connsiteX3" fmla="*/ 3402202 w 3402202"/>
              <a:gd name="connsiteY3" fmla="*/ 571117 h 945461"/>
              <a:gd name="connsiteX4" fmla="*/ 3348252 w 3402202"/>
              <a:gd name="connsiteY4" fmla="*/ 945461 h 945461"/>
              <a:gd name="connsiteX5" fmla="*/ 2890283 w 3402202"/>
              <a:gd name="connsiteY5" fmla="*/ 703317 h 945461"/>
              <a:gd name="connsiteX6" fmla="*/ 3052462 w 3402202"/>
              <a:gd name="connsiteY6" fmla="*/ 635868 h 945461"/>
              <a:gd name="connsiteX7" fmla="*/ 1657488 w 3402202"/>
              <a:gd name="connsiteY7" fmla="*/ 96641 h 945461"/>
              <a:gd name="connsiteX8" fmla="*/ 106080 w 3402202"/>
              <a:gd name="connsiteY8" fmla="*/ 552144 h 945461"/>
              <a:gd name="connsiteX9" fmla="*/ 0 w 3402202"/>
              <a:gd name="connsiteY9" fmla="*/ 480546 h 945461"/>
              <a:gd name="connsiteX0" fmla="*/ 0 w 3360688"/>
              <a:gd name="connsiteY0" fmla="*/ 480546 h 945461"/>
              <a:gd name="connsiteX1" fmla="*/ 1640254 w 3360688"/>
              <a:gd name="connsiteY1" fmla="*/ 1583 h 945461"/>
              <a:gd name="connsiteX2" fmla="*/ 3205365 w 3360688"/>
              <a:gd name="connsiteY2" fmla="*/ 606609 h 945461"/>
              <a:gd name="connsiteX3" fmla="*/ 3360688 w 3360688"/>
              <a:gd name="connsiteY3" fmla="*/ 569094 h 945461"/>
              <a:gd name="connsiteX4" fmla="*/ 3348252 w 3360688"/>
              <a:gd name="connsiteY4" fmla="*/ 945461 h 945461"/>
              <a:gd name="connsiteX5" fmla="*/ 2890283 w 3360688"/>
              <a:gd name="connsiteY5" fmla="*/ 703317 h 945461"/>
              <a:gd name="connsiteX6" fmla="*/ 3052462 w 3360688"/>
              <a:gd name="connsiteY6" fmla="*/ 635868 h 945461"/>
              <a:gd name="connsiteX7" fmla="*/ 1657488 w 3360688"/>
              <a:gd name="connsiteY7" fmla="*/ 96641 h 945461"/>
              <a:gd name="connsiteX8" fmla="*/ 106080 w 3360688"/>
              <a:gd name="connsiteY8" fmla="*/ 552144 h 945461"/>
              <a:gd name="connsiteX9" fmla="*/ 0 w 3360688"/>
              <a:gd name="connsiteY9" fmla="*/ 480546 h 945461"/>
              <a:gd name="connsiteX0" fmla="*/ 0 w 3360688"/>
              <a:gd name="connsiteY0" fmla="*/ 480546 h 945461"/>
              <a:gd name="connsiteX1" fmla="*/ 1640254 w 3360688"/>
              <a:gd name="connsiteY1" fmla="*/ 1583 h 945461"/>
              <a:gd name="connsiteX2" fmla="*/ 3205365 w 3360688"/>
              <a:gd name="connsiteY2" fmla="*/ 606609 h 945461"/>
              <a:gd name="connsiteX3" fmla="*/ 3360688 w 3360688"/>
              <a:gd name="connsiteY3" fmla="*/ 569094 h 945461"/>
              <a:gd name="connsiteX4" fmla="*/ 3348252 w 3360688"/>
              <a:gd name="connsiteY4" fmla="*/ 945461 h 945461"/>
              <a:gd name="connsiteX5" fmla="*/ 2890283 w 3360688"/>
              <a:gd name="connsiteY5" fmla="*/ 703317 h 945461"/>
              <a:gd name="connsiteX6" fmla="*/ 3052462 w 3360688"/>
              <a:gd name="connsiteY6" fmla="*/ 635868 h 945461"/>
              <a:gd name="connsiteX7" fmla="*/ 1639208 w 3360688"/>
              <a:gd name="connsiteY7" fmla="*/ 124085 h 945461"/>
              <a:gd name="connsiteX8" fmla="*/ 106080 w 3360688"/>
              <a:gd name="connsiteY8" fmla="*/ 552144 h 945461"/>
              <a:gd name="connsiteX9" fmla="*/ 0 w 3360688"/>
              <a:gd name="connsiteY9" fmla="*/ 480546 h 94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0688" h="945461">
                <a:moveTo>
                  <a:pt x="0" y="480546"/>
                </a:moveTo>
                <a:cubicBezTo>
                  <a:pt x="381464" y="170156"/>
                  <a:pt x="1106027" y="-19427"/>
                  <a:pt x="1640254" y="1583"/>
                </a:cubicBezTo>
                <a:cubicBezTo>
                  <a:pt x="2174481" y="22593"/>
                  <a:pt x="2867780" y="244977"/>
                  <a:pt x="3205365" y="606609"/>
                </a:cubicBezTo>
                <a:lnTo>
                  <a:pt x="3360688" y="569094"/>
                </a:lnTo>
                <a:lnTo>
                  <a:pt x="3348252" y="945461"/>
                </a:lnTo>
                <a:lnTo>
                  <a:pt x="2890283" y="703317"/>
                </a:lnTo>
                <a:lnTo>
                  <a:pt x="3052462" y="635868"/>
                </a:lnTo>
                <a:cubicBezTo>
                  <a:pt x="2751644" y="418952"/>
                  <a:pt x="2158365" y="128287"/>
                  <a:pt x="1639208" y="124085"/>
                </a:cubicBezTo>
                <a:cubicBezTo>
                  <a:pt x="1151633" y="120138"/>
                  <a:pt x="544265" y="242850"/>
                  <a:pt x="106080" y="552144"/>
                </a:cubicBezTo>
                <a:lnTo>
                  <a:pt x="0" y="480546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1752">
            <a:off x="6494207" y="3854060"/>
            <a:ext cx="30845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37174">
            <a:off x="1931731" y="3960423"/>
            <a:ext cx="3303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углом 11"/>
          <p:cNvSpPr/>
          <p:nvPr/>
        </p:nvSpPr>
        <p:spPr>
          <a:xfrm>
            <a:off x="5753637" y="1260879"/>
            <a:ext cx="1416050" cy="488950"/>
          </a:xfrm>
          <a:prstGeom prst="bentArrow">
            <a:avLst>
              <a:gd name="adj1" fmla="val 25000"/>
              <a:gd name="adj2" fmla="val 29111"/>
              <a:gd name="adj3" fmla="val 25000"/>
              <a:gd name="adj4" fmla="val 43750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37" y="1232304"/>
            <a:ext cx="1431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углом 22"/>
          <p:cNvSpPr/>
          <p:nvPr/>
        </p:nvSpPr>
        <p:spPr>
          <a:xfrm rot="14446271">
            <a:off x="3501769" y="2963472"/>
            <a:ext cx="2362200" cy="1268413"/>
          </a:xfrm>
          <a:custGeom>
            <a:avLst/>
            <a:gdLst>
              <a:gd name="connsiteX0" fmla="*/ 0 w 1415597"/>
              <a:gd name="connsiteY0" fmla="*/ 489248 h 489248"/>
              <a:gd name="connsiteX1" fmla="*/ 0 w 1415597"/>
              <a:gd name="connsiteY1" fmla="*/ 295315 h 489248"/>
              <a:gd name="connsiteX2" fmla="*/ 214046 w 1415597"/>
              <a:gd name="connsiteY2" fmla="*/ 81269 h 489248"/>
              <a:gd name="connsiteX3" fmla="*/ 1293285 w 1415597"/>
              <a:gd name="connsiteY3" fmla="*/ 81269 h 489248"/>
              <a:gd name="connsiteX4" fmla="*/ 1293285 w 1415597"/>
              <a:gd name="connsiteY4" fmla="*/ 0 h 489248"/>
              <a:gd name="connsiteX5" fmla="*/ 1415597 w 1415597"/>
              <a:gd name="connsiteY5" fmla="*/ 142425 h 489248"/>
              <a:gd name="connsiteX6" fmla="*/ 1293285 w 1415597"/>
              <a:gd name="connsiteY6" fmla="*/ 284850 h 489248"/>
              <a:gd name="connsiteX7" fmla="*/ 1293285 w 1415597"/>
              <a:gd name="connsiteY7" fmla="*/ 203581 h 489248"/>
              <a:gd name="connsiteX8" fmla="*/ 214046 w 1415597"/>
              <a:gd name="connsiteY8" fmla="*/ 203581 h 489248"/>
              <a:gd name="connsiteX9" fmla="*/ 122312 w 1415597"/>
              <a:gd name="connsiteY9" fmla="*/ 295315 h 489248"/>
              <a:gd name="connsiteX10" fmla="*/ 122312 w 1415597"/>
              <a:gd name="connsiteY10" fmla="*/ 489248 h 489248"/>
              <a:gd name="connsiteX11" fmla="*/ 0 w 1415597"/>
              <a:gd name="connsiteY11" fmla="*/ 489248 h 489248"/>
              <a:gd name="connsiteX0" fmla="*/ 0 w 1415597"/>
              <a:gd name="connsiteY0" fmla="*/ 504487 h 504487"/>
              <a:gd name="connsiteX1" fmla="*/ 0 w 1415597"/>
              <a:gd name="connsiteY1" fmla="*/ 310554 h 504487"/>
              <a:gd name="connsiteX2" fmla="*/ 214046 w 1415597"/>
              <a:gd name="connsiteY2" fmla="*/ 96508 h 504487"/>
              <a:gd name="connsiteX3" fmla="*/ 627703 w 1415597"/>
              <a:gd name="connsiteY3" fmla="*/ 0 h 504487"/>
              <a:gd name="connsiteX4" fmla="*/ 1293285 w 1415597"/>
              <a:gd name="connsiteY4" fmla="*/ 96508 h 504487"/>
              <a:gd name="connsiteX5" fmla="*/ 1293285 w 1415597"/>
              <a:gd name="connsiteY5" fmla="*/ 15239 h 504487"/>
              <a:gd name="connsiteX6" fmla="*/ 1415597 w 1415597"/>
              <a:gd name="connsiteY6" fmla="*/ 157664 h 504487"/>
              <a:gd name="connsiteX7" fmla="*/ 1293285 w 1415597"/>
              <a:gd name="connsiteY7" fmla="*/ 300089 h 504487"/>
              <a:gd name="connsiteX8" fmla="*/ 1293285 w 1415597"/>
              <a:gd name="connsiteY8" fmla="*/ 218820 h 504487"/>
              <a:gd name="connsiteX9" fmla="*/ 214046 w 1415597"/>
              <a:gd name="connsiteY9" fmla="*/ 218820 h 504487"/>
              <a:gd name="connsiteX10" fmla="*/ 122312 w 1415597"/>
              <a:gd name="connsiteY10" fmla="*/ 310554 h 504487"/>
              <a:gd name="connsiteX11" fmla="*/ 122312 w 1415597"/>
              <a:gd name="connsiteY11" fmla="*/ 504487 h 504487"/>
              <a:gd name="connsiteX12" fmla="*/ 0 w 1415597"/>
              <a:gd name="connsiteY12" fmla="*/ 504487 h 504487"/>
              <a:gd name="connsiteX0" fmla="*/ 0 w 1415597"/>
              <a:gd name="connsiteY0" fmla="*/ 504487 h 504487"/>
              <a:gd name="connsiteX1" fmla="*/ 0 w 1415597"/>
              <a:gd name="connsiteY1" fmla="*/ 310554 h 504487"/>
              <a:gd name="connsiteX2" fmla="*/ 214046 w 1415597"/>
              <a:gd name="connsiteY2" fmla="*/ 96508 h 504487"/>
              <a:gd name="connsiteX3" fmla="*/ 627703 w 1415597"/>
              <a:gd name="connsiteY3" fmla="*/ 0 h 504487"/>
              <a:gd name="connsiteX4" fmla="*/ 1293285 w 1415597"/>
              <a:gd name="connsiteY4" fmla="*/ 96508 h 504487"/>
              <a:gd name="connsiteX5" fmla="*/ 1293285 w 1415597"/>
              <a:gd name="connsiteY5" fmla="*/ 15239 h 504487"/>
              <a:gd name="connsiteX6" fmla="*/ 1415597 w 1415597"/>
              <a:gd name="connsiteY6" fmla="*/ 157664 h 504487"/>
              <a:gd name="connsiteX7" fmla="*/ 1293285 w 1415597"/>
              <a:gd name="connsiteY7" fmla="*/ 300089 h 504487"/>
              <a:gd name="connsiteX8" fmla="*/ 1293285 w 1415597"/>
              <a:gd name="connsiteY8" fmla="*/ 218820 h 504487"/>
              <a:gd name="connsiteX9" fmla="*/ 597698 w 1415597"/>
              <a:gd name="connsiteY9" fmla="*/ 131651 h 504487"/>
              <a:gd name="connsiteX10" fmla="*/ 214046 w 1415597"/>
              <a:gd name="connsiteY10" fmla="*/ 218820 h 504487"/>
              <a:gd name="connsiteX11" fmla="*/ 122312 w 1415597"/>
              <a:gd name="connsiteY11" fmla="*/ 310554 h 504487"/>
              <a:gd name="connsiteX12" fmla="*/ 122312 w 1415597"/>
              <a:gd name="connsiteY12" fmla="*/ 504487 h 504487"/>
              <a:gd name="connsiteX13" fmla="*/ 0 w 1415597"/>
              <a:gd name="connsiteY13" fmla="*/ 504487 h 504487"/>
              <a:gd name="connsiteX0" fmla="*/ 0 w 2146617"/>
              <a:gd name="connsiteY0" fmla="*/ 1405214 h 1405214"/>
              <a:gd name="connsiteX1" fmla="*/ 731020 w 2146617"/>
              <a:gd name="connsiteY1" fmla="*/ 310554 h 1405214"/>
              <a:gd name="connsiteX2" fmla="*/ 945066 w 2146617"/>
              <a:gd name="connsiteY2" fmla="*/ 96508 h 1405214"/>
              <a:gd name="connsiteX3" fmla="*/ 1358723 w 2146617"/>
              <a:gd name="connsiteY3" fmla="*/ 0 h 1405214"/>
              <a:gd name="connsiteX4" fmla="*/ 2024305 w 2146617"/>
              <a:gd name="connsiteY4" fmla="*/ 96508 h 1405214"/>
              <a:gd name="connsiteX5" fmla="*/ 2024305 w 2146617"/>
              <a:gd name="connsiteY5" fmla="*/ 15239 h 1405214"/>
              <a:gd name="connsiteX6" fmla="*/ 2146617 w 2146617"/>
              <a:gd name="connsiteY6" fmla="*/ 157664 h 1405214"/>
              <a:gd name="connsiteX7" fmla="*/ 2024305 w 2146617"/>
              <a:gd name="connsiteY7" fmla="*/ 300089 h 1405214"/>
              <a:gd name="connsiteX8" fmla="*/ 2024305 w 2146617"/>
              <a:gd name="connsiteY8" fmla="*/ 218820 h 1405214"/>
              <a:gd name="connsiteX9" fmla="*/ 1328718 w 2146617"/>
              <a:gd name="connsiteY9" fmla="*/ 131651 h 1405214"/>
              <a:gd name="connsiteX10" fmla="*/ 945066 w 2146617"/>
              <a:gd name="connsiteY10" fmla="*/ 218820 h 1405214"/>
              <a:gd name="connsiteX11" fmla="*/ 853332 w 2146617"/>
              <a:gd name="connsiteY11" fmla="*/ 310554 h 1405214"/>
              <a:gd name="connsiteX12" fmla="*/ 853332 w 2146617"/>
              <a:gd name="connsiteY12" fmla="*/ 504487 h 1405214"/>
              <a:gd name="connsiteX13" fmla="*/ 0 w 2146617"/>
              <a:gd name="connsiteY13" fmla="*/ 1405214 h 1405214"/>
              <a:gd name="connsiteX0" fmla="*/ 0 w 2146617"/>
              <a:gd name="connsiteY0" fmla="*/ 1405214 h 1405214"/>
              <a:gd name="connsiteX1" fmla="*/ 731020 w 2146617"/>
              <a:gd name="connsiteY1" fmla="*/ 310554 h 1405214"/>
              <a:gd name="connsiteX2" fmla="*/ 945066 w 2146617"/>
              <a:gd name="connsiteY2" fmla="*/ 96508 h 1405214"/>
              <a:gd name="connsiteX3" fmla="*/ 1358723 w 2146617"/>
              <a:gd name="connsiteY3" fmla="*/ 0 h 1405214"/>
              <a:gd name="connsiteX4" fmla="*/ 2024305 w 2146617"/>
              <a:gd name="connsiteY4" fmla="*/ 96508 h 1405214"/>
              <a:gd name="connsiteX5" fmla="*/ 2024305 w 2146617"/>
              <a:gd name="connsiteY5" fmla="*/ 15239 h 1405214"/>
              <a:gd name="connsiteX6" fmla="*/ 2146617 w 2146617"/>
              <a:gd name="connsiteY6" fmla="*/ 157664 h 1405214"/>
              <a:gd name="connsiteX7" fmla="*/ 2024305 w 2146617"/>
              <a:gd name="connsiteY7" fmla="*/ 300089 h 1405214"/>
              <a:gd name="connsiteX8" fmla="*/ 2024305 w 2146617"/>
              <a:gd name="connsiteY8" fmla="*/ 218820 h 1405214"/>
              <a:gd name="connsiteX9" fmla="*/ 1328718 w 2146617"/>
              <a:gd name="connsiteY9" fmla="*/ 131651 h 1405214"/>
              <a:gd name="connsiteX10" fmla="*/ 945066 w 2146617"/>
              <a:gd name="connsiteY10" fmla="*/ 218820 h 1405214"/>
              <a:gd name="connsiteX11" fmla="*/ 853332 w 2146617"/>
              <a:gd name="connsiteY11" fmla="*/ 310554 h 1405214"/>
              <a:gd name="connsiteX12" fmla="*/ 330755 w 2146617"/>
              <a:gd name="connsiteY12" fmla="*/ 1251163 h 1405214"/>
              <a:gd name="connsiteX13" fmla="*/ 0 w 2146617"/>
              <a:gd name="connsiteY13" fmla="*/ 1405214 h 1405214"/>
              <a:gd name="connsiteX0" fmla="*/ 5620 w 2152237"/>
              <a:gd name="connsiteY0" fmla="*/ 1405214 h 1405214"/>
              <a:gd name="connsiteX1" fmla="*/ 0 w 2152237"/>
              <a:gd name="connsiteY1" fmla="*/ 1112088 h 1405214"/>
              <a:gd name="connsiteX2" fmla="*/ 950686 w 2152237"/>
              <a:gd name="connsiteY2" fmla="*/ 96508 h 1405214"/>
              <a:gd name="connsiteX3" fmla="*/ 1364343 w 2152237"/>
              <a:gd name="connsiteY3" fmla="*/ 0 h 1405214"/>
              <a:gd name="connsiteX4" fmla="*/ 2029925 w 2152237"/>
              <a:gd name="connsiteY4" fmla="*/ 96508 h 1405214"/>
              <a:gd name="connsiteX5" fmla="*/ 2029925 w 2152237"/>
              <a:gd name="connsiteY5" fmla="*/ 15239 h 1405214"/>
              <a:gd name="connsiteX6" fmla="*/ 2152237 w 2152237"/>
              <a:gd name="connsiteY6" fmla="*/ 157664 h 1405214"/>
              <a:gd name="connsiteX7" fmla="*/ 2029925 w 2152237"/>
              <a:gd name="connsiteY7" fmla="*/ 300089 h 1405214"/>
              <a:gd name="connsiteX8" fmla="*/ 2029925 w 2152237"/>
              <a:gd name="connsiteY8" fmla="*/ 218820 h 1405214"/>
              <a:gd name="connsiteX9" fmla="*/ 1334338 w 2152237"/>
              <a:gd name="connsiteY9" fmla="*/ 131651 h 1405214"/>
              <a:gd name="connsiteX10" fmla="*/ 950686 w 2152237"/>
              <a:gd name="connsiteY10" fmla="*/ 218820 h 1405214"/>
              <a:gd name="connsiteX11" fmla="*/ 858952 w 2152237"/>
              <a:gd name="connsiteY11" fmla="*/ 310554 h 1405214"/>
              <a:gd name="connsiteX12" fmla="*/ 336375 w 2152237"/>
              <a:gd name="connsiteY12" fmla="*/ 1251163 h 1405214"/>
              <a:gd name="connsiteX13" fmla="*/ 5620 w 2152237"/>
              <a:gd name="connsiteY13" fmla="*/ 1405214 h 1405214"/>
              <a:gd name="connsiteX0" fmla="*/ 5620 w 2152237"/>
              <a:gd name="connsiteY0" fmla="*/ 1405214 h 1405214"/>
              <a:gd name="connsiteX1" fmla="*/ 0 w 2152237"/>
              <a:gd name="connsiteY1" fmla="*/ 1112088 h 1405214"/>
              <a:gd name="connsiteX2" fmla="*/ 1005706 w 2152237"/>
              <a:gd name="connsiteY2" fmla="*/ 13782 h 1405214"/>
              <a:gd name="connsiteX3" fmla="*/ 1364343 w 2152237"/>
              <a:gd name="connsiteY3" fmla="*/ 0 h 1405214"/>
              <a:gd name="connsiteX4" fmla="*/ 2029925 w 2152237"/>
              <a:gd name="connsiteY4" fmla="*/ 96508 h 1405214"/>
              <a:gd name="connsiteX5" fmla="*/ 2029925 w 2152237"/>
              <a:gd name="connsiteY5" fmla="*/ 15239 h 1405214"/>
              <a:gd name="connsiteX6" fmla="*/ 2152237 w 2152237"/>
              <a:gd name="connsiteY6" fmla="*/ 157664 h 1405214"/>
              <a:gd name="connsiteX7" fmla="*/ 2029925 w 2152237"/>
              <a:gd name="connsiteY7" fmla="*/ 300089 h 1405214"/>
              <a:gd name="connsiteX8" fmla="*/ 2029925 w 2152237"/>
              <a:gd name="connsiteY8" fmla="*/ 218820 h 1405214"/>
              <a:gd name="connsiteX9" fmla="*/ 1334338 w 2152237"/>
              <a:gd name="connsiteY9" fmla="*/ 131651 h 1405214"/>
              <a:gd name="connsiteX10" fmla="*/ 950686 w 2152237"/>
              <a:gd name="connsiteY10" fmla="*/ 218820 h 1405214"/>
              <a:gd name="connsiteX11" fmla="*/ 858952 w 2152237"/>
              <a:gd name="connsiteY11" fmla="*/ 310554 h 1405214"/>
              <a:gd name="connsiteX12" fmla="*/ 336375 w 2152237"/>
              <a:gd name="connsiteY12" fmla="*/ 1251163 h 1405214"/>
              <a:gd name="connsiteX13" fmla="*/ 5620 w 2152237"/>
              <a:gd name="connsiteY13" fmla="*/ 1405214 h 1405214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950686 w 2152237"/>
              <a:gd name="connsiteY10" fmla="*/ 229884 h 1416278"/>
              <a:gd name="connsiteX11" fmla="*/ 858952 w 2152237"/>
              <a:gd name="connsiteY11" fmla="*/ 321618 h 1416278"/>
              <a:gd name="connsiteX12" fmla="*/ 336375 w 2152237"/>
              <a:gd name="connsiteY12" fmla="*/ 1262227 h 1416278"/>
              <a:gd name="connsiteX13" fmla="*/ 5620 w 2152237"/>
              <a:gd name="connsiteY13" fmla="*/ 1416278 h 1416278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1113792 w 2152237"/>
              <a:gd name="connsiteY10" fmla="*/ 138327 h 1416278"/>
              <a:gd name="connsiteX11" fmla="*/ 858952 w 2152237"/>
              <a:gd name="connsiteY11" fmla="*/ 321618 h 1416278"/>
              <a:gd name="connsiteX12" fmla="*/ 336375 w 2152237"/>
              <a:gd name="connsiteY12" fmla="*/ 1262227 h 1416278"/>
              <a:gd name="connsiteX13" fmla="*/ 5620 w 2152237"/>
              <a:gd name="connsiteY13" fmla="*/ 1416278 h 1416278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1113792 w 2152237"/>
              <a:gd name="connsiteY10" fmla="*/ 138327 h 1416278"/>
              <a:gd name="connsiteX11" fmla="*/ 857788 w 2152237"/>
              <a:gd name="connsiteY11" fmla="*/ 323696 h 1416278"/>
              <a:gd name="connsiteX12" fmla="*/ 336375 w 2152237"/>
              <a:gd name="connsiteY12" fmla="*/ 1262227 h 1416278"/>
              <a:gd name="connsiteX13" fmla="*/ 5620 w 2152237"/>
              <a:gd name="connsiteY13" fmla="*/ 1416278 h 1416278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1113792 w 2152237"/>
              <a:gd name="connsiteY10" fmla="*/ 138327 h 1416278"/>
              <a:gd name="connsiteX11" fmla="*/ 857788 w 2152237"/>
              <a:gd name="connsiteY11" fmla="*/ 323696 h 1416278"/>
              <a:gd name="connsiteX12" fmla="*/ 184577 w 2152237"/>
              <a:gd name="connsiteY12" fmla="*/ 1133632 h 1416278"/>
              <a:gd name="connsiteX13" fmla="*/ 5620 w 2152237"/>
              <a:gd name="connsiteY13" fmla="*/ 1416278 h 1416278"/>
              <a:gd name="connsiteX0" fmla="*/ 243563 w 2390180"/>
              <a:gd name="connsiteY0" fmla="*/ 1416278 h 1416278"/>
              <a:gd name="connsiteX1" fmla="*/ 0 w 2390180"/>
              <a:gd name="connsiteY1" fmla="*/ 1333827 h 1416278"/>
              <a:gd name="connsiteX2" fmla="*/ 1243649 w 2390180"/>
              <a:gd name="connsiteY2" fmla="*/ 24846 h 1416278"/>
              <a:gd name="connsiteX3" fmla="*/ 1602286 w 2390180"/>
              <a:gd name="connsiteY3" fmla="*/ 11064 h 1416278"/>
              <a:gd name="connsiteX4" fmla="*/ 2267868 w 2390180"/>
              <a:gd name="connsiteY4" fmla="*/ 107572 h 1416278"/>
              <a:gd name="connsiteX5" fmla="*/ 2267868 w 2390180"/>
              <a:gd name="connsiteY5" fmla="*/ 26303 h 1416278"/>
              <a:gd name="connsiteX6" fmla="*/ 2390180 w 2390180"/>
              <a:gd name="connsiteY6" fmla="*/ 168728 h 1416278"/>
              <a:gd name="connsiteX7" fmla="*/ 2267868 w 2390180"/>
              <a:gd name="connsiteY7" fmla="*/ 311153 h 1416278"/>
              <a:gd name="connsiteX8" fmla="*/ 2267868 w 2390180"/>
              <a:gd name="connsiteY8" fmla="*/ 229884 h 1416278"/>
              <a:gd name="connsiteX9" fmla="*/ 1572281 w 2390180"/>
              <a:gd name="connsiteY9" fmla="*/ 142715 h 1416278"/>
              <a:gd name="connsiteX10" fmla="*/ 1351735 w 2390180"/>
              <a:gd name="connsiteY10" fmla="*/ 138327 h 1416278"/>
              <a:gd name="connsiteX11" fmla="*/ 1095731 w 2390180"/>
              <a:gd name="connsiteY11" fmla="*/ 323696 h 1416278"/>
              <a:gd name="connsiteX12" fmla="*/ 422520 w 2390180"/>
              <a:gd name="connsiteY12" fmla="*/ 1133632 h 1416278"/>
              <a:gd name="connsiteX13" fmla="*/ 243563 w 2390180"/>
              <a:gd name="connsiteY13" fmla="*/ 1416278 h 1416278"/>
              <a:gd name="connsiteX0" fmla="*/ 243563 w 2390180"/>
              <a:gd name="connsiteY0" fmla="*/ 1416278 h 1416278"/>
              <a:gd name="connsiteX1" fmla="*/ 0 w 2390180"/>
              <a:gd name="connsiteY1" fmla="*/ 1333827 h 1416278"/>
              <a:gd name="connsiteX2" fmla="*/ 1243649 w 2390180"/>
              <a:gd name="connsiteY2" fmla="*/ 24846 h 1416278"/>
              <a:gd name="connsiteX3" fmla="*/ 1602286 w 2390180"/>
              <a:gd name="connsiteY3" fmla="*/ 11064 h 1416278"/>
              <a:gd name="connsiteX4" fmla="*/ 2267868 w 2390180"/>
              <a:gd name="connsiteY4" fmla="*/ 107572 h 1416278"/>
              <a:gd name="connsiteX5" fmla="*/ 2267868 w 2390180"/>
              <a:gd name="connsiteY5" fmla="*/ 26303 h 1416278"/>
              <a:gd name="connsiteX6" fmla="*/ 2390180 w 2390180"/>
              <a:gd name="connsiteY6" fmla="*/ 168728 h 1416278"/>
              <a:gd name="connsiteX7" fmla="*/ 2267868 w 2390180"/>
              <a:gd name="connsiteY7" fmla="*/ 311153 h 1416278"/>
              <a:gd name="connsiteX8" fmla="*/ 2267868 w 2390180"/>
              <a:gd name="connsiteY8" fmla="*/ 229884 h 1416278"/>
              <a:gd name="connsiteX9" fmla="*/ 1572281 w 2390180"/>
              <a:gd name="connsiteY9" fmla="*/ 142715 h 1416278"/>
              <a:gd name="connsiteX10" fmla="*/ 1351735 w 2390180"/>
              <a:gd name="connsiteY10" fmla="*/ 138327 h 1416278"/>
              <a:gd name="connsiteX11" fmla="*/ 1095731 w 2390180"/>
              <a:gd name="connsiteY11" fmla="*/ 323696 h 1416278"/>
              <a:gd name="connsiteX12" fmla="*/ 338753 w 2390180"/>
              <a:gd name="connsiteY12" fmla="*/ 1146791 h 1416278"/>
              <a:gd name="connsiteX13" fmla="*/ 243563 w 2390180"/>
              <a:gd name="connsiteY13" fmla="*/ 1416278 h 1416278"/>
              <a:gd name="connsiteX0" fmla="*/ 135355 w 2390180"/>
              <a:gd name="connsiteY0" fmla="*/ 1404847 h 1404847"/>
              <a:gd name="connsiteX1" fmla="*/ 0 w 2390180"/>
              <a:gd name="connsiteY1" fmla="*/ 1333827 h 1404847"/>
              <a:gd name="connsiteX2" fmla="*/ 1243649 w 2390180"/>
              <a:gd name="connsiteY2" fmla="*/ 24846 h 1404847"/>
              <a:gd name="connsiteX3" fmla="*/ 1602286 w 2390180"/>
              <a:gd name="connsiteY3" fmla="*/ 11064 h 1404847"/>
              <a:gd name="connsiteX4" fmla="*/ 2267868 w 2390180"/>
              <a:gd name="connsiteY4" fmla="*/ 107572 h 1404847"/>
              <a:gd name="connsiteX5" fmla="*/ 2267868 w 2390180"/>
              <a:gd name="connsiteY5" fmla="*/ 26303 h 1404847"/>
              <a:gd name="connsiteX6" fmla="*/ 2390180 w 2390180"/>
              <a:gd name="connsiteY6" fmla="*/ 168728 h 1404847"/>
              <a:gd name="connsiteX7" fmla="*/ 2267868 w 2390180"/>
              <a:gd name="connsiteY7" fmla="*/ 311153 h 1404847"/>
              <a:gd name="connsiteX8" fmla="*/ 2267868 w 2390180"/>
              <a:gd name="connsiteY8" fmla="*/ 229884 h 1404847"/>
              <a:gd name="connsiteX9" fmla="*/ 1572281 w 2390180"/>
              <a:gd name="connsiteY9" fmla="*/ 142715 h 1404847"/>
              <a:gd name="connsiteX10" fmla="*/ 1351735 w 2390180"/>
              <a:gd name="connsiteY10" fmla="*/ 138327 h 1404847"/>
              <a:gd name="connsiteX11" fmla="*/ 1095731 w 2390180"/>
              <a:gd name="connsiteY11" fmla="*/ 323696 h 1404847"/>
              <a:gd name="connsiteX12" fmla="*/ 338753 w 2390180"/>
              <a:gd name="connsiteY12" fmla="*/ 1146791 h 1404847"/>
              <a:gd name="connsiteX13" fmla="*/ 135355 w 2390180"/>
              <a:gd name="connsiteY13" fmla="*/ 1404847 h 1404847"/>
              <a:gd name="connsiteX0" fmla="*/ 135355 w 2390180"/>
              <a:gd name="connsiteY0" fmla="*/ 1404847 h 1404847"/>
              <a:gd name="connsiteX1" fmla="*/ 0 w 2390180"/>
              <a:gd name="connsiteY1" fmla="*/ 1333827 h 1404847"/>
              <a:gd name="connsiteX2" fmla="*/ 1243649 w 2390180"/>
              <a:gd name="connsiteY2" fmla="*/ 24846 h 1404847"/>
              <a:gd name="connsiteX3" fmla="*/ 1602286 w 2390180"/>
              <a:gd name="connsiteY3" fmla="*/ 11064 h 1404847"/>
              <a:gd name="connsiteX4" fmla="*/ 2267868 w 2390180"/>
              <a:gd name="connsiteY4" fmla="*/ 107572 h 1404847"/>
              <a:gd name="connsiteX5" fmla="*/ 2267868 w 2390180"/>
              <a:gd name="connsiteY5" fmla="*/ 26303 h 1404847"/>
              <a:gd name="connsiteX6" fmla="*/ 2390180 w 2390180"/>
              <a:gd name="connsiteY6" fmla="*/ 168728 h 1404847"/>
              <a:gd name="connsiteX7" fmla="*/ 2267868 w 2390180"/>
              <a:gd name="connsiteY7" fmla="*/ 311153 h 1404847"/>
              <a:gd name="connsiteX8" fmla="*/ 2267868 w 2390180"/>
              <a:gd name="connsiteY8" fmla="*/ 229884 h 1404847"/>
              <a:gd name="connsiteX9" fmla="*/ 1572281 w 2390180"/>
              <a:gd name="connsiteY9" fmla="*/ 142715 h 1404847"/>
              <a:gd name="connsiteX10" fmla="*/ 1351735 w 2390180"/>
              <a:gd name="connsiteY10" fmla="*/ 138327 h 1404847"/>
              <a:gd name="connsiteX11" fmla="*/ 962485 w 2390180"/>
              <a:gd name="connsiteY11" fmla="*/ 483804 h 1404847"/>
              <a:gd name="connsiteX12" fmla="*/ 338753 w 2390180"/>
              <a:gd name="connsiteY12" fmla="*/ 1146791 h 1404847"/>
              <a:gd name="connsiteX13" fmla="*/ 135355 w 2390180"/>
              <a:gd name="connsiteY13" fmla="*/ 1404847 h 1404847"/>
              <a:gd name="connsiteX0" fmla="*/ 135355 w 2390180"/>
              <a:gd name="connsiteY0" fmla="*/ 1404847 h 1404847"/>
              <a:gd name="connsiteX1" fmla="*/ 0 w 2390180"/>
              <a:gd name="connsiteY1" fmla="*/ 1333827 h 1404847"/>
              <a:gd name="connsiteX2" fmla="*/ 1243649 w 2390180"/>
              <a:gd name="connsiteY2" fmla="*/ 24846 h 1404847"/>
              <a:gd name="connsiteX3" fmla="*/ 1602286 w 2390180"/>
              <a:gd name="connsiteY3" fmla="*/ 11064 h 1404847"/>
              <a:gd name="connsiteX4" fmla="*/ 2267868 w 2390180"/>
              <a:gd name="connsiteY4" fmla="*/ 107572 h 1404847"/>
              <a:gd name="connsiteX5" fmla="*/ 2267868 w 2390180"/>
              <a:gd name="connsiteY5" fmla="*/ 26303 h 1404847"/>
              <a:gd name="connsiteX6" fmla="*/ 2390180 w 2390180"/>
              <a:gd name="connsiteY6" fmla="*/ 168728 h 1404847"/>
              <a:gd name="connsiteX7" fmla="*/ 2267868 w 2390180"/>
              <a:gd name="connsiteY7" fmla="*/ 311153 h 1404847"/>
              <a:gd name="connsiteX8" fmla="*/ 2267868 w 2390180"/>
              <a:gd name="connsiteY8" fmla="*/ 229884 h 1404847"/>
              <a:gd name="connsiteX9" fmla="*/ 1572281 w 2390180"/>
              <a:gd name="connsiteY9" fmla="*/ 142715 h 1404847"/>
              <a:gd name="connsiteX10" fmla="*/ 1354233 w 2390180"/>
              <a:gd name="connsiteY10" fmla="*/ 153368 h 1404847"/>
              <a:gd name="connsiteX11" fmla="*/ 962485 w 2390180"/>
              <a:gd name="connsiteY11" fmla="*/ 483804 h 1404847"/>
              <a:gd name="connsiteX12" fmla="*/ 338753 w 2390180"/>
              <a:gd name="connsiteY12" fmla="*/ 1146791 h 1404847"/>
              <a:gd name="connsiteX13" fmla="*/ 135355 w 2390180"/>
              <a:gd name="connsiteY13" fmla="*/ 1404847 h 1404847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962485 w 2390180"/>
              <a:gd name="connsiteY11" fmla="*/ 474947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05951 w 2360776"/>
              <a:gd name="connsiteY0" fmla="*/ 1395990 h 1395990"/>
              <a:gd name="connsiteX1" fmla="*/ 0 w 2360776"/>
              <a:gd name="connsiteY1" fmla="*/ 1310134 h 1395990"/>
              <a:gd name="connsiteX2" fmla="*/ 1218821 w 2360776"/>
              <a:gd name="connsiteY2" fmla="*/ 32194 h 1395990"/>
              <a:gd name="connsiteX3" fmla="*/ 1572882 w 2360776"/>
              <a:gd name="connsiteY3" fmla="*/ 2207 h 1395990"/>
              <a:gd name="connsiteX4" fmla="*/ 2238464 w 2360776"/>
              <a:gd name="connsiteY4" fmla="*/ 98715 h 1395990"/>
              <a:gd name="connsiteX5" fmla="*/ 2238464 w 2360776"/>
              <a:gd name="connsiteY5" fmla="*/ 17446 h 1395990"/>
              <a:gd name="connsiteX6" fmla="*/ 2360776 w 2360776"/>
              <a:gd name="connsiteY6" fmla="*/ 159871 h 1395990"/>
              <a:gd name="connsiteX7" fmla="*/ 2238464 w 2360776"/>
              <a:gd name="connsiteY7" fmla="*/ 302296 h 1395990"/>
              <a:gd name="connsiteX8" fmla="*/ 2238464 w 2360776"/>
              <a:gd name="connsiteY8" fmla="*/ 221027 h 1395990"/>
              <a:gd name="connsiteX9" fmla="*/ 1542877 w 2360776"/>
              <a:gd name="connsiteY9" fmla="*/ 133858 h 1395990"/>
              <a:gd name="connsiteX10" fmla="*/ 1324829 w 2360776"/>
              <a:gd name="connsiteY10" fmla="*/ 144511 h 1395990"/>
              <a:gd name="connsiteX11" fmla="*/ 710179 w 2360776"/>
              <a:gd name="connsiteY11" fmla="*/ 683123 h 1395990"/>
              <a:gd name="connsiteX12" fmla="*/ 309349 w 2360776"/>
              <a:gd name="connsiteY12" fmla="*/ 1137934 h 1395990"/>
              <a:gd name="connsiteX13" fmla="*/ 105951 w 2360776"/>
              <a:gd name="connsiteY13" fmla="*/ 1395990 h 1395990"/>
              <a:gd name="connsiteX0" fmla="*/ 115918 w 2360776"/>
              <a:gd name="connsiteY0" fmla="*/ 1387165 h 1387165"/>
              <a:gd name="connsiteX1" fmla="*/ 0 w 2360776"/>
              <a:gd name="connsiteY1" fmla="*/ 1310134 h 1387165"/>
              <a:gd name="connsiteX2" fmla="*/ 1218821 w 2360776"/>
              <a:gd name="connsiteY2" fmla="*/ 32194 h 1387165"/>
              <a:gd name="connsiteX3" fmla="*/ 1572882 w 2360776"/>
              <a:gd name="connsiteY3" fmla="*/ 2207 h 1387165"/>
              <a:gd name="connsiteX4" fmla="*/ 2238464 w 2360776"/>
              <a:gd name="connsiteY4" fmla="*/ 98715 h 1387165"/>
              <a:gd name="connsiteX5" fmla="*/ 2238464 w 2360776"/>
              <a:gd name="connsiteY5" fmla="*/ 17446 h 1387165"/>
              <a:gd name="connsiteX6" fmla="*/ 2360776 w 2360776"/>
              <a:gd name="connsiteY6" fmla="*/ 159871 h 1387165"/>
              <a:gd name="connsiteX7" fmla="*/ 2238464 w 2360776"/>
              <a:gd name="connsiteY7" fmla="*/ 302296 h 1387165"/>
              <a:gd name="connsiteX8" fmla="*/ 2238464 w 2360776"/>
              <a:gd name="connsiteY8" fmla="*/ 221027 h 1387165"/>
              <a:gd name="connsiteX9" fmla="*/ 1542877 w 2360776"/>
              <a:gd name="connsiteY9" fmla="*/ 133858 h 1387165"/>
              <a:gd name="connsiteX10" fmla="*/ 1324829 w 2360776"/>
              <a:gd name="connsiteY10" fmla="*/ 144511 h 1387165"/>
              <a:gd name="connsiteX11" fmla="*/ 710179 w 2360776"/>
              <a:gd name="connsiteY11" fmla="*/ 683123 h 1387165"/>
              <a:gd name="connsiteX12" fmla="*/ 309349 w 2360776"/>
              <a:gd name="connsiteY12" fmla="*/ 1137934 h 1387165"/>
              <a:gd name="connsiteX13" fmla="*/ 115918 w 2360776"/>
              <a:gd name="connsiteY13" fmla="*/ 1387165 h 138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0776" h="1387165">
                <a:moveTo>
                  <a:pt x="115918" y="1387165"/>
                </a:moveTo>
                <a:lnTo>
                  <a:pt x="0" y="1310134"/>
                </a:lnTo>
                <a:cubicBezTo>
                  <a:pt x="76790" y="1191228"/>
                  <a:pt x="1100607" y="32194"/>
                  <a:pt x="1218821" y="32194"/>
                </a:cubicBezTo>
                <a:cubicBezTo>
                  <a:pt x="1365266" y="-15923"/>
                  <a:pt x="1413622" y="4953"/>
                  <a:pt x="1572882" y="2207"/>
                </a:cubicBezTo>
                <a:lnTo>
                  <a:pt x="2238464" y="98715"/>
                </a:lnTo>
                <a:lnTo>
                  <a:pt x="2238464" y="17446"/>
                </a:lnTo>
                <a:lnTo>
                  <a:pt x="2360776" y="159871"/>
                </a:lnTo>
                <a:lnTo>
                  <a:pt x="2238464" y="302296"/>
                </a:lnTo>
                <a:lnTo>
                  <a:pt x="2238464" y="221027"/>
                </a:lnTo>
                <a:cubicBezTo>
                  <a:pt x="2023543" y="218913"/>
                  <a:pt x="1757798" y="135972"/>
                  <a:pt x="1542877" y="133858"/>
                </a:cubicBezTo>
                <a:lnTo>
                  <a:pt x="1324829" y="144511"/>
                </a:lnTo>
                <a:cubicBezTo>
                  <a:pt x="1055643" y="281464"/>
                  <a:pt x="751567" y="636518"/>
                  <a:pt x="710179" y="683123"/>
                </a:cubicBezTo>
                <a:lnTo>
                  <a:pt x="309349" y="1137934"/>
                </a:lnTo>
                <a:lnTo>
                  <a:pt x="115918" y="1387165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трелка углом 22"/>
          <p:cNvSpPr/>
          <p:nvPr/>
        </p:nvSpPr>
        <p:spPr>
          <a:xfrm rot="7153729" flipH="1">
            <a:off x="5876669" y="2953947"/>
            <a:ext cx="2362200" cy="1281113"/>
          </a:xfrm>
          <a:custGeom>
            <a:avLst/>
            <a:gdLst>
              <a:gd name="connsiteX0" fmla="*/ 0 w 1415597"/>
              <a:gd name="connsiteY0" fmla="*/ 489248 h 489248"/>
              <a:gd name="connsiteX1" fmla="*/ 0 w 1415597"/>
              <a:gd name="connsiteY1" fmla="*/ 295315 h 489248"/>
              <a:gd name="connsiteX2" fmla="*/ 214046 w 1415597"/>
              <a:gd name="connsiteY2" fmla="*/ 81269 h 489248"/>
              <a:gd name="connsiteX3" fmla="*/ 1293285 w 1415597"/>
              <a:gd name="connsiteY3" fmla="*/ 81269 h 489248"/>
              <a:gd name="connsiteX4" fmla="*/ 1293285 w 1415597"/>
              <a:gd name="connsiteY4" fmla="*/ 0 h 489248"/>
              <a:gd name="connsiteX5" fmla="*/ 1415597 w 1415597"/>
              <a:gd name="connsiteY5" fmla="*/ 142425 h 489248"/>
              <a:gd name="connsiteX6" fmla="*/ 1293285 w 1415597"/>
              <a:gd name="connsiteY6" fmla="*/ 284850 h 489248"/>
              <a:gd name="connsiteX7" fmla="*/ 1293285 w 1415597"/>
              <a:gd name="connsiteY7" fmla="*/ 203581 h 489248"/>
              <a:gd name="connsiteX8" fmla="*/ 214046 w 1415597"/>
              <a:gd name="connsiteY8" fmla="*/ 203581 h 489248"/>
              <a:gd name="connsiteX9" fmla="*/ 122312 w 1415597"/>
              <a:gd name="connsiteY9" fmla="*/ 295315 h 489248"/>
              <a:gd name="connsiteX10" fmla="*/ 122312 w 1415597"/>
              <a:gd name="connsiteY10" fmla="*/ 489248 h 489248"/>
              <a:gd name="connsiteX11" fmla="*/ 0 w 1415597"/>
              <a:gd name="connsiteY11" fmla="*/ 489248 h 489248"/>
              <a:gd name="connsiteX0" fmla="*/ 0 w 1415597"/>
              <a:gd name="connsiteY0" fmla="*/ 504487 h 504487"/>
              <a:gd name="connsiteX1" fmla="*/ 0 w 1415597"/>
              <a:gd name="connsiteY1" fmla="*/ 310554 h 504487"/>
              <a:gd name="connsiteX2" fmla="*/ 214046 w 1415597"/>
              <a:gd name="connsiteY2" fmla="*/ 96508 h 504487"/>
              <a:gd name="connsiteX3" fmla="*/ 627703 w 1415597"/>
              <a:gd name="connsiteY3" fmla="*/ 0 h 504487"/>
              <a:gd name="connsiteX4" fmla="*/ 1293285 w 1415597"/>
              <a:gd name="connsiteY4" fmla="*/ 96508 h 504487"/>
              <a:gd name="connsiteX5" fmla="*/ 1293285 w 1415597"/>
              <a:gd name="connsiteY5" fmla="*/ 15239 h 504487"/>
              <a:gd name="connsiteX6" fmla="*/ 1415597 w 1415597"/>
              <a:gd name="connsiteY6" fmla="*/ 157664 h 504487"/>
              <a:gd name="connsiteX7" fmla="*/ 1293285 w 1415597"/>
              <a:gd name="connsiteY7" fmla="*/ 300089 h 504487"/>
              <a:gd name="connsiteX8" fmla="*/ 1293285 w 1415597"/>
              <a:gd name="connsiteY8" fmla="*/ 218820 h 504487"/>
              <a:gd name="connsiteX9" fmla="*/ 214046 w 1415597"/>
              <a:gd name="connsiteY9" fmla="*/ 218820 h 504487"/>
              <a:gd name="connsiteX10" fmla="*/ 122312 w 1415597"/>
              <a:gd name="connsiteY10" fmla="*/ 310554 h 504487"/>
              <a:gd name="connsiteX11" fmla="*/ 122312 w 1415597"/>
              <a:gd name="connsiteY11" fmla="*/ 504487 h 504487"/>
              <a:gd name="connsiteX12" fmla="*/ 0 w 1415597"/>
              <a:gd name="connsiteY12" fmla="*/ 504487 h 504487"/>
              <a:gd name="connsiteX0" fmla="*/ 0 w 1415597"/>
              <a:gd name="connsiteY0" fmla="*/ 504487 h 504487"/>
              <a:gd name="connsiteX1" fmla="*/ 0 w 1415597"/>
              <a:gd name="connsiteY1" fmla="*/ 310554 h 504487"/>
              <a:gd name="connsiteX2" fmla="*/ 214046 w 1415597"/>
              <a:gd name="connsiteY2" fmla="*/ 96508 h 504487"/>
              <a:gd name="connsiteX3" fmla="*/ 627703 w 1415597"/>
              <a:gd name="connsiteY3" fmla="*/ 0 h 504487"/>
              <a:gd name="connsiteX4" fmla="*/ 1293285 w 1415597"/>
              <a:gd name="connsiteY4" fmla="*/ 96508 h 504487"/>
              <a:gd name="connsiteX5" fmla="*/ 1293285 w 1415597"/>
              <a:gd name="connsiteY5" fmla="*/ 15239 h 504487"/>
              <a:gd name="connsiteX6" fmla="*/ 1415597 w 1415597"/>
              <a:gd name="connsiteY6" fmla="*/ 157664 h 504487"/>
              <a:gd name="connsiteX7" fmla="*/ 1293285 w 1415597"/>
              <a:gd name="connsiteY7" fmla="*/ 300089 h 504487"/>
              <a:gd name="connsiteX8" fmla="*/ 1293285 w 1415597"/>
              <a:gd name="connsiteY8" fmla="*/ 218820 h 504487"/>
              <a:gd name="connsiteX9" fmla="*/ 597698 w 1415597"/>
              <a:gd name="connsiteY9" fmla="*/ 131651 h 504487"/>
              <a:gd name="connsiteX10" fmla="*/ 214046 w 1415597"/>
              <a:gd name="connsiteY10" fmla="*/ 218820 h 504487"/>
              <a:gd name="connsiteX11" fmla="*/ 122312 w 1415597"/>
              <a:gd name="connsiteY11" fmla="*/ 310554 h 504487"/>
              <a:gd name="connsiteX12" fmla="*/ 122312 w 1415597"/>
              <a:gd name="connsiteY12" fmla="*/ 504487 h 504487"/>
              <a:gd name="connsiteX13" fmla="*/ 0 w 1415597"/>
              <a:gd name="connsiteY13" fmla="*/ 504487 h 504487"/>
              <a:gd name="connsiteX0" fmla="*/ 0 w 2146617"/>
              <a:gd name="connsiteY0" fmla="*/ 1405214 h 1405214"/>
              <a:gd name="connsiteX1" fmla="*/ 731020 w 2146617"/>
              <a:gd name="connsiteY1" fmla="*/ 310554 h 1405214"/>
              <a:gd name="connsiteX2" fmla="*/ 945066 w 2146617"/>
              <a:gd name="connsiteY2" fmla="*/ 96508 h 1405214"/>
              <a:gd name="connsiteX3" fmla="*/ 1358723 w 2146617"/>
              <a:gd name="connsiteY3" fmla="*/ 0 h 1405214"/>
              <a:gd name="connsiteX4" fmla="*/ 2024305 w 2146617"/>
              <a:gd name="connsiteY4" fmla="*/ 96508 h 1405214"/>
              <a:gd name="connsiteX5" fmla="*/ 2024305 w 2146617"/>
              <a:gd name="connsiteY5" fmla="*/ 15239 h 1405214"/>
              <a:gd name="connsiteX6" fmla="*/ 2146617 w 2146617"/>
              <a:gd name="connsiteY6" fmla="*/ 157664 h 1405214"/>
              <a:gd name="connsiteX7" fmla="*/ 2024305 w 2146617"/>
              <a:gd name="connsiteY7" fmla="*/ 300089 h 1405214"/>
              <a:gd name="connsiteX8" fmla="*/ 2024305 w 2146617"/>
              <a:gd name="connsiteY8" fmla="*/ 218820 h 1405214"/>
              <a:gd name="connsiteX9" fmla="*/ 1328718 w 2146617"/>
              <a:gd name="connsiteY9" fmla="*/ 131651 h 1405214"/>
              <a:gd name="connsiteX10" fmla="*/ 945066 w 2146617"/>
              <a:gd name="connsiteY10" fmla="*/ 218820 h 1405214"/>
              <a:gd name="connsiteX11" fmla="*/ 853332 w 2146617"/>
              <a:gd name="connsiteY11" fmla="*/ 310554 h 1405214"/>
              <a:gd name="connsiteX12" fmla="*/ 853332 w 2146617"/>
              <a:gd name="connsiteY12" fmla="*/ 504487 h 1405214"/>
              <a:gd name="connsiteX13" fmla="*/ 0 w 2146617"/>
              <a:gd name="connsiteY13" fmla="*/ 1405214 h 1405214"/>
              <a:gd name="connsiteX0" fmla="*/ 0 w 2146617"/>
              <a:gd name="connsiteY0" fmla="*/ 1405214 h 1405214"/>
              <a:gd name="connsiteX1" fmla="*/ 731020 w 2146617"/>
              <a:gd name="connsiteY1" fmla="*/ 310554 h 1405214"/>
              <a:gd name="connsiteX2" fmla="*/ 945066 w 2146617"/>
              <a:gd name="connsiteY2" fmla="*/ 96508 h 1405214"/>
              <a:gd name="connsiteX3" fmla="*/ 1358723 w 2146617"/>
              <a:gd name="connsiteY3" fmla="*/ 0 h 1405214"/>
              <a:gd name="connsiteX4" fmla="*/ 2024305 w 2146617"/>
              <a:gd name="connsiteY4" fmla="*/ 96508 h 1405214"/>
              <a:gd name="connsiteX5" fmla="*/ 2024305 w 2146617"/>
              <a:gd name="connsiteY5" fmla="*/ 15239 h 1405214"/>
              <a:gd name="connsiteX6" fmla="*/ 2146617 w 2146617"/>
              <a:gd name="connsiteY6" fmla="*/ 157664 h 1405214"/>
              <a:gd name="connsiteX7" fmla="*/ 2024305 w 2146617"/>
              <a:gd name="connsiteY7" fmla="*/ 300089 h 1405214"/>
              <a:gd name="connsiteX8" fmla="*/ 2024305 w 2146617"/>
              <a:gd name="connsiteY8" fmla="*/ 218820 h 1405214"/>
              <a:gd name="connsiteX9" fmla="*/ 1328718 w 2146617"/>
              <a:gd name="connsiteY9" fmla="*/ 131651 h 1405214"/>
              <a:gd name="connsiteX10" fmla="*/ 945066 w 2146617"/>
              <a:gd name="connsiteY10" fmla="*/ 218820 h 1405214"/>
              <a:gd name="connsiteX11" fmla="*/ 853332 w 2146617"/>
              <a:gd name="connsiteY11" fmla="*/ 310554 h 1405214"/>
              <a:gd name="connsiteX12" fmla="*/ 330755 w 2146617"/>
              <a:gd name="connsiteY12" fmla="*/ 1251163 h 1405214"/>
              <a:gd name="connsiteX13" fmla="*/ 0 w 2146617"/>
              <a:gd name="connsiteY13" fmla="*/ 1405214 h 1405214"/>
              <a:gd name="connsiteX0" fmla="*/ 5620 w 2152237"/>
              <a:gd name="connsiteY0" fmla="*/ 1405214 h 1405214"/>
              <a:gd name="connsiteX1" fmla="*/ 0 w 2152237"/>
              <a:gd name="connsiteY1" fmla="*/ 1112088 h 1405214"/>
              <a:gd name="connsiteX2" fmla="*/ 950686 w 2152237"/>
              <a:gd name="connsiteY2" fmla="*/ 96508 h 1405214"/>
              <a:gd name="connsiteX3" fmla="*/ 1364343 w 2152237"/>
              <a:gd name="connsiteY3" fmla="*/ 0 h 1405214"/>
              <a:gd name="connsiteX4" fmla="*/ 2029925 w 2152237"/>
              <a:gd name="connsiteY4" fmla="*/ 96508 h 1405214"/>
              <a:gd name="connsiteX5" fmla="*/ 2029925 w 2152237"/>
              <a:gd name="connsiteY5" fmla="*/ 15239 h 1405214"/>
              <a:gd name="connsiteX6" fmla="*/ 2152237 w 2152237"/>
              <a:gd name="connsiteY6" fmla="*/ 157664 h 1405214"/>
              <a:gd name="connsiteX7" fmla="*/ 2029925 w 2152237"/>
              <a:gd name="connsiteY7" fmla="*/ 300089 h 1405214"/>
              <a:gd name="connsiteX8" fmla="*/ 2029925 w 2152237"/>
              <a:gd name="connsiteY8" fmla="*/ 218820 h 1405214"/>
              <a:gd name="connsiteX9" fmla="*/ 1334338 w 2152237"/>
              <a:gd name="connsiteY9" fmla="*/ 131651 h 1405214"/>
              <a:gd name="connsiteX10" fmla="*/ 950686 w 2152237"/>
              <a:gd name="connsiteY10" fmla="*/ 218820 h 1405214"/>
              <a:gd name="connsiteX11" fmla="*/ 858952 w 2152237"/>
              <a:gd name="connsiteY11" fmla="*/ 310554 h 1405214"/>
              <a:gd name="connsiteX12" fmla="*/ 336375 w 2152237"/>
              <a:gd name="connsiteY12" fmla="*/ 1251163 h 1405214"/>
              <a:gd name="connsiteX13" fmla="*/ 5620 w 2152237"/>
              <a:gd name="connsiteY13" fmla="*/ 1405214 h 1405214"/>
              <a:gd name="connsiteX0" fmla="*/ 5620 w 2152237"/>
              <a:gd name="connsiteY0" fmla="*/ 1405214 h 1405214"/>
              <a:gd name="connsiteX1" fmla="*/ 0 w 2152237"/>
              <a:gd name="connsiteY1" fmla="*/ 1112088 h 1405214"/>
              <a:gd name="connsiteX2" fmla="*/ 1005706 w 2152237"/>
              <a:gd name="connsiteY2" fmla="*/ 13782 h 1405214"/>
              <a:gd name="connsiteX3" fmla="*/ 1364343 w 2152237"/>
              <a:gd name="connsiteY3" fmla="*/ 0 h 1405214"/>
              <a:gd name="connsiteX4" fmla="*/ 2029925 w 2152237"/>
              <a:gd name="connsiteY4" fmla="*/ 96508 h 1405214"/>
              <a:gd name="connsiteX5" fmla="*/ 2029925 w 2152237"/>
              <a:gd name="connsiteY5" fmla="*/ 15239 h 1405214"/>
              <a:gd name="connsiteX6" fmla="*/ 2152237 w 2152237"/>
              <a:gd name="connsiteY6" fmla="*/ 157664 h 1405214"/>
              <a:gd name="connsiteX7" fmla="*/ 2029925 w 2152237"/>
              <a:gd name="connsiteY7" fmla="*/ 300089 h 1405214"/>
              <a:gd name="connsiteX8" fmla="*/ 2029925 w 2152237"/>
              <a:gd name="connsiteY8" fmla="*/ 218820 h 1405214"/>
              <a:gd name="connsiteX9" fmla="*/ 1334338 w 2152237"/>
              <a:gd name="connsiteY9" fmla="*/ 131651 h 1405214"/>
              <a:gd name="connsiteX10" fmla="*/ 950686 w 2152237"/>
              <a:gd name="connsiteY10" fmla="*/ 218820 h 1405214"/>
              <a:gd name="connsiteX11" fmla="*/ 858952 w 2152237"/>
              <a:gd name="connsiteY11" fmla="*/ 310554 h 1405214"/>
              <a:gd name="connsiteX12" fmla="*/ 336375 w 2152237"/>
              <a:gd name="connsiteY12" fmla="*/ 1251163 h 1405214"/>
              <a:gd name="connsiteX13" fmla="*/ 5620 w 2152237"/>
              <a:gd name="connsiteY13" fmla="*/ 1405214 h 1405214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950686 w 2152237"/>
              <a:gd name="connsiteY10" fmla="*/ 229884 h 1416278"/>
              <a:gd name="connsiteX11" fmla="*/ 858952 w 2152237"/>
              <a:gd name="connsiteY11" fmla="*/ 321618 h 1416278"/>
              <a:gd name="connsiteX12" fmla="*/ 336375 w 2152237"/>
              <a:gd name="connsiteY12" fmla="*/ 1262227 h 1416278"/>
              <a:gd name="connsiteX13" fmla="*/ 5620 w 2152237"/>
              <a:gd name="connsiteY13" fmla="*/ 1416278 h 1416278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1113792 w 2152237"/>
              <a:gd name="connsiteY10" fmla="*/ 138327 h 1416278"/>
              <a:gd name="connsiteX11" fmla="*/ 858952 w 2152237"/>
              <a:gd name="connsiteY11" fmla="*/ 321618 h 1416278"/>
              <a:gd name="connsiteX12" fmla="*/ 336375 w 2152237"/>
              <a:gd name="connsiteY12" fmla="*/ 1262227 h 1416278"/>
              <a:gd name="connsiteX13" fmla="*/ 5620 w 2152237"/>
              <a:gd name="connsiteY13" fmla="*/ 1416278 h 1416278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1113792 w 2152237"/>
              <a:gd name="connsiteY10" fmla="*/ 138327 h 1416278"/>
              <a:gd name="connsiteX11" fmla="*/ 857788 w 2152237"/>
              <a:gd name="connsiteY11" fmla="*/ 323696 h 1416278"/>
              <a:gd name="connsiteX12" fmla="*/ 336375 w 2152237"/>
              <a:gd name="connsiteY12" fmla="*/ 1262227 h 1416278"/>
              <a:gd name="connsiteX13" fmla="*/ 5620 w 2152237"/>
              <a:gd name="connsiteY13" fmla="*/ 1416278 h 1416278"/>
              <a:gd name="connsiteX0" fmla="*/ 5620 w 2152237"/>
              <a:gd name="connsiteY0" fmla="*/ 1416278 h 1416278"/>
              <a:gd name="connsiteX1" fmla="*/ 0 w 2152237"/>
              <a:gd name="connsiteY1" fmla="*/ 1123152 h 1416278"/>
              <a:gd name="connsiteX2" fmla="*/ 1005706 w 2152237"/>
              <a:gd name="connsiteY2" fmla="*/ 24846 h 1416278"/>
              <a:gd name="connsiteX3" fmla="*/ 1364343 w 2152237"/>
              <a:gd name="connsiteY3" fmla="*/ 11064 h 1416278"/>
              <a:gd name="connsiteX4" fmla="*/ 2029925 w 2152237"/>
              <a:gd name="connsiteY4" fmla="*/ 107572 h 1416278"/>
              <a:gd name="connsiteX5" fmla="*/ 2029925 w 2152237"/>
              <a:gd name="connsiteY5" fmla="*/ 26303 h 1416278"/>
              <a:gd name="connsiteX6" fmla="*/ 2152237 w 2152237"/>
              <a:gd name="connsiteY6" fmla="*/ 168728 h 1416278"/>
              <a:gd name="connsiteX7" fmla="*/ 2029925 w 2152237"/>
              <a:gd name="connsiteY7" fmla="*/ 311153 h 1416278"/>
              <a:gd name="connsiteX8" fmla="*/ 2029925 w 2152237"/>
              <a:gd name="connsiteY8" fmla="*/ 229884 h 1416278"/>
              <a:gd name="connsiteX9" fmla="*/ 1334338 w 2152237"/>
              <a:gd name="connsiteY9" fmla="*/ 142715 h 1416278"/>
              <a:gd name="connsiteX10" fmla="*/ 1113792 w 2152237"/>
              <a:gd name="connsiteY10" fmla="*/ 138327 h 1416278"/>
              <a:gd name="connsiteX11" fmla="*/ 857788 w 2152237"/>
              <a:gd name="connsiteY11" fmla="*/ 323696 h 1416278"/>
              <a:gd name="connsiteX12" fmla="*/ 184577 w 2152237"/>
              <a:gd name="connsiteY12" fmla="*/ 1133632 h 1416278"/>
              <a:gd name="connsiteX13" fmla="*/ 5620 w 2152237"/>
              <a:gd name="connsiteY13" fmla="*/ 1416278 h 1416278"/>
              <a:gd name="connsiteX0" fmla="*/ 243563 w 2390180"/>
              <a:gd name="connsiteY0" fmla="*/ 1416278 h 1416278"/>
              <a:gd name="connsiteX1" fmla="*/ 0 w 2390180"/>
              <a:gd name="connsiteY1" fmla="*/ 1333827 h 1416278"/>
              <a:gd name="connsiteX2" fmla="*/ 1243649 w 2390180"/>
              <a:gd name="connsiteY2" fmla="*/ 24846 h 1416278"/>
              <a:gd name="connsiteX3" fmla="*/ 1602286 w 2390180"/>
              <a:gd name="connsiteY3" fmla="*/ 11064 h 1416278"/>
              <a:gd name="connsiteX4" fmla="*/ 2267868 w 2390180"/>
              <a:gd name="connsiteY4" fmla="*/ 107572 h 1416278"/>
              <a:gd name="connsiteX5" fmla="*/ 2267868 w 2390180"/>
              <a:gd name="connsiteY5" fmla="*/ 26303 h 1416278"/>
              <a:gd name="connsiteX6" fmla="*/ 2390180 w 2390180"/>
              <a:gd name="connsiteY6" fmla="*/ 168728 h 1416278"/>
              <a:gd name="connsiteX7" fmla="*/ 2267868 w 2390180"/>
              <a:gd name="connsiteY7" fmla="*/ 311153 h 1416278"/>
              <a:gd name="connsiteX8" fmla="*/ 2267868 w 2390180"/>
              <a:gd name="connsiteY8" fmla="*/ 229884 h 1416278"/>
              <a:gd name="connsiteX9" fmla="*/ 1572281 w 2390180"/>
              <a:gd name="connsiteY9" fmla="*/ 142715 h 1416278"/>
              <a:gd name="connsiteX10" fmla="*/ 1351735 w 2390180"/>
              <a:gd name="connsiteY10" fmla="*/ 138327 h 1416278"/>
              <a:gd name="connsiteX11" fmla="*/ 1095731 w 2390180"/>
              <a:gd name="connsiteY11" fmla="*/ 323696 h 1416278"/>
              <a:gd name="connsiteX12" fmla="*/ 422520 w 2390180"/>
              <a:gd name="connsiteY12" fmla="*/ 1133632 h 1416278"/>
              <a:gd name="connsiteX13" fmla="*/ 243563 w 2390180"/>
              <a:gd name="connsiteY13" fmla="*/ 1416278 h 1416278"/>
              <a:gd name="connsiteX0" fmla="*/ 243563 w 2390180"/>
              <a:gd name="connsiteY0" fmla="*/ 1416278 h 1416278"/>
              <a:gd name="connsiteX1" fmla="*/ 0 w 2390180"/>
              <a:gd name="connsiteY1" fmla="*/ 1333827 h 1416278"/>
              <a:gd name="connsiteX2" fmla="*/ 1243649 w 2390180"/>
              <a:gd name="connsiteY2" fmla="*/ 24846 h 1416278"/>
              <a:gd name="connsiteX3" fmla="*/ 1602286 w 2390180"/>
              <a:gd name="connsiteY3" fmla="*/ 11064 h 1416278"/>
              <a:gd name="connsiteX4" fmla="*/ 2267868 w 2390180"/>
              <a:gd name="connsiteY4" fmla="*/ 107572 h 1416278"/>
              <a:gd name="connsiteX5" fmla="*/ 2267868 w 2390180"/>
              <a:gd name="connsiteY5" fmla="*/ 26303 h 1416278"/>
              <a:gd name="connsiteX6" fmla="*/ 2390180 w 2390180"/>
              <a:gd name="connsiteY6" fmla="*/ 168728 h 1416278"/>
              <a:gd name="connsiteX7" fmla="*/ 2267868 w 2390180"/>
              <a:gd name="connsiteY7" fmla="*/ 311153 h 1416278"/>
              <a:gd name="connsiteX8" fmla="*/ 2267868 w 2390180"/>
              <a:gd name="connsiteY8" fmla="*/ 229884 h 1416278"/>
              <a:gd name="connsiteX9" fmla="*/ 1572281 w 2390180"/>
              <a:gd name="connsiteY9" fmla="*/ 142715 h 1416278"/>
              <a:gd name="connsiteX10" fmla="*/ 1351735 w 2390180"/>
              <a:gd name="connsiteY10" fmla="*/ 138327 h 1416278"/>
              <a:gd name="connsiteX11" fmla="*/ 1095731 w 2390180"/>
              <a:gd name="connsiteY11" fmla="*/ 323696 h 1416278"/>
              <a:gd name="connsiteX12" fmla="*/ 338753 w 2390180"/>
              <a:gd name="connsiteY12" fmla="*/ 1146791 h 1416278"/>
              <a:gd name="connsiteX13" fmla="*/ 243563 w 2390180"/>
              <a:gd name="connsiteY13" fmla="*/ 1416278 h 1416278"/>
              <a:gd name="connsiteX0" fmla="*/ 135355 w 2390180"/>
              <a:gd name="connsiteY0" fmla="*/ 1404847 h 1404847"/>
              <a:gd name="connsiteX1" fmla="*/ 0 w 2390180"/>
              <a:gd name="connsiteY1" fmla="*/ 1333827 h 1404847"/>
              <a:gd name="connsiteX2" fmla="*/ 1243649 w 2390180"/>
              <a:gd name="connsiteY2" fmla="*/ 24846 h 1404847"/>
              <a:gd name="connsiteX3" fmla="*/ 1602286 w 2390180"/>
              <a:gd name="connsiteY3" fmla="*/ 11064 h 1404847"/>
              <a:gd name="connsiteX4" fmla="*/ 2267868 w 2390180"/>
              <a:gd name="connsiteY4" fmla="*/ 107572 h 1404847"/>
              <a:gd name="connsiteX5" fmla="*/ 2267868 w 2390180"/>
              <a:gd name="connsiteY5" fmla="*/ 26303 h 1404847"/>
              <a:gd name="connsiteX6" fmla="*/ 2390180 w 2390180"/>
              <a:gd name="connsiteY6" fmla="*/ 168728 h 1404847"/>
              <a:gd name="connsiteX7" fmla="*/ 2267868 w 2390180"/>
              <a:gd name="connsiteY7" fmla="*/ 311153 h 1404847"/>
              <a:gd name="connsiteX8" fmla="*/ 2267868 w 2390180"/>
              <a:gd name="connsiteY8" fmla="*/ 229884 h 1404847"/>
              <a:gd name="connsiteX9" fmla="*/ 1572281 w 2390180"/>
              <a:gd name="connsiteY9" fmla="*/ 142715 h 1404847"/>
              <a:gd name="connsiteX10" fmla="*/ 1351735 w 2390180"/>
              <a:gd name="connsiteY10" fmla="*/ 138327 h 1404847"/>
              <a:gd name="connsiteX11" fmla="*/ 1095731 w 2390180"/>
              <a:gd name="connsiteY11" fmla="*/ 323696 h 1404847"/>
              <a:gd name="connsiteX12" fmla="*/ 338753 w 2390180"/>
              <a:gd name="connsiteY12" fmla="*/ 1146791 h 1404847"/>
              <a:gd name="connsiteX13" fmla="*/ 135355 w 2390180"/>
              <a:gd name="connsiteY13" fmla="*/ 1404847 h 1404847"/>
              <a:gd name="connsiteX0" fmla="*/ 135355 w 2390180"/>
              <a:gd name="connsiteY0" fmla="*/ 1404847 h 1404847"/>
              <a:gd name="connsiteX1" fmla="*/ 0 w 2390180"/>
              <a:gd name="connsiteY1" fmla="*/ 1333827 h 1404847"/>
              <a:gd name="connsiteX2" fmla="*/ 1243649 w 2390180"/>
              <a:gd name="connsiteY2" fmla="*/ 24846 h 1404847"/>
              <a:gd name="connsiteX3" fmla="*/ 1602286 w 2390180"/>
              <a:gd name="connsiteY3" fmla="*/ 11064 h 1404847"/>
              <a:gd name="connsiteX4" fmla="*/ 2267868 w 2390180"/>
              <a:gd name="connsiteY4" fmla="*/ 107572 h 1404847"/>
              <a:gd name="connsiteX5" fmla="*/ 2267868 w 2390180"/>
              <a:gd name="connsiteY5" fmla="*/ 26303 h 1404847"/>
              <a:gd name="connsiteX6" fmla="*/ 2390180 w 2390180"/>
              <a:gd name="connsiteY6" fmla="*/ 168728 h 1404847"/>
              <a:gd name="connsiteX7" fmla="*/ 2267868 w 2390180"/>
              <a:gd name="connsiteY7" fmla="*/ 311153 h 1404847"/>
              <a:gd name="connsiteX8" fmla="*/ 2267868 w 2390180"/>
              <a:gd name="connsiteY8" fmla="*/ 229884 h 1404847"/>
              <a:gd name="connsiteX9" fmla="*/ 1572281 w 2390180"/>
              <a:gd name="connsiteY9" fmla="*/ 142715 h 1404847"/>
              <a:gd name="connsiteX10" fmla="*/ 1351735 w 2390180"/>
              <a:gd name="connsiteY10" fmla="*/ 138327 h 1404847"/>
              <a:gd name="connsiteX11" fmla="*/ 962485 w 2390180"/>
              <a:gd name="connsiteY11" fmla="*/ 483804 h 1404847"/>
              <a:gd name="connsiteX12" fmla="*/ 338753 w 2390180"/>
              <a:gd name="connsiteY12" fmla="*/ 1146791 h 1404847"/>
              <a:gd name="connsiteX13" fmla="*/ 135355 w 2390180"/>
              <a:gd name="connsiteY13" fmla="*/ 1404847 h 1404847"/>
              <a:gd name="connsiteX0" fmla="*/ 135355 w 2390180"/>
              <a:gd name="connsiteY0" fmla="*/ 1404847 h 1404847"/>
              <a:gd name="connsiteX1" fmla="*/ 0 w 2390180"/>
              <a:gd name="connsiteY1" fmla="*/ 1333827 h 1404847"/>
              <a:gd name="connsiteX2" fmla="*/ 1243649 w 2390180"/>
              <a:gd name="connsiteY2" fmla="*/ 24846 h 1404847"/>
              <a:gd name="connsiteX3" fmla="*/ 1602286 w 2390180"/>
              <a:gd name="connsiteY3" fmla="*/ 11064 h 1404847"/>
              <a:gd name="connsiteX4" fmla="*/ 2267868 w 2390180"/>
              <a:gd name="connsiteY4" fmla="*/ 107572 h 1404847"/>
              <a:gd name="connsiteX5" fmla="*/ 2267868 w 2390180"/>
              <a:gd name="connsiteY5" fmla="*/ 26303 h 1404847"/>
              <a:gd name="connsiteX6" fmla="*/ 2390180 w 2390180"/>
              <a:gd name="connsiteY6" fmla="*/ 168728 h 1404847"/>
              <a:gd name="connsiteX7" fmla="*/ 2267868 w 2390180"/>
              <a:gd name="connsiteY7" fmla="*/ 311153 h 1404847"/>
              <a:gd name="connsiteX8" fmla="*/ 2267868 w 2390180"/>
              <a:gd name="connsiteY8" fmla="*/ 229884 h 1404847"/>
              <a:gd name="connsiteX9" fmla="*/ 1572281 w 2390180"/>
              <a:gd name="connsiteY9" fmla="*/ 142715 h 1404847"/>
              <a:gd name="connsiteX10" fmla="*/ 1354233 w 2390180"/>
              <a:gd name="connsiteY10" fmla="*/ 153368 h 1404847"/>
              <a:gd name="connsiteX11" fmla="*/ 962485 w 2390180"/>
              <a:gd name="connsiteY11" fmla="*/ 483804 h 1404847"/>
              <a:gd name="connsiteX12" fmla="*/ 338753 w 2390180"/>
              <a:gd name="connsiteY12" fmla="*/ 1146791 h 1404847"/>
              <a:gd name="connsiteX13" fmla="*/ 135355 w 2390180"/>
              <a:gd name="connsiteY13" fmla="*/ 1404847 h 1404847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962485 w 2390180"/>
              <a:gd name="connsiteY11" fmla="*/ 474947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35355 w 2390180"/>
              <a:gd name="connsiteY0" fmla="*/ 1395990 h 1395990"/>
              <a:gd name="connsiteX1" fmla="*/ 0 w 2390180"/>
              <a:gd name="connsiteY1" fmla="*/ 1324970 h 1395990"/>
              <a:gd name="connsiteX2" fmla="*/ 1248225 w 2390180"/>
              <a:gd name="connsiteY2" fmla="*/ 32194 h 1395990"/>
              <a:gd name="connsiteX3" fmla="*/ 1602286 w 2390180"/>
              <a:gd name="connsiteY3" fmla="*/ 2207 h 1395990"/>
              <a:gd name="connsiteX4" fmla="*/ 2267868 w 2390180"/>
              <a:gd name="connsiteY4" fmla="*/ 98715 h 1395990"/>
              <a:gd name="connsiteX5" fmla="*/ 2267868 w 2390180"/>
              <a:gd name="connsiteY5" fmla="*/ 17446 h 1395990"/>
              <a:gd name="connsiteX6" fmla="*/ 2390180 w 2390180"/>
              <a:gd name="connsiteY6" fmla="*/ 159871 h 1395990"/>
              <a:gd name="connsiteX7" fmla="*/ 2267868 w 2390180"/>
              <a:gd name="connsiteY7" fmla="*/ 302296 h 1395990"/>
              <a:gd name="connsiteX8" fmla="*/ 2267868 w 2390180"/>
              <a:gd name="connsiteY8" fmla="*/ 221027 h 1395990"/>
              <a:gd name="connsiteX9" fmla="*/ 1572281 w 2390180"/>
              <a:gd name="connsiteY9" fmla="*/ 133858 h 1395990"/>
              <a:gd name="connsiteX10" fmla="*/ 1354233 w 2390180"/>
              <a:gd name="connsiteY10" fmla="*/ 144511 h 1395990"/>
              <a:gd name="connsiteX11" fmla="*/ 739583 w 2390180"/>
              <a:gd name="connsiteY11" fmla="*/ 683123 h 1395990"/>
              <a:gd name="connsiteX12" fmla="*/ 338753 w 2390180"/>
              <a:gd name="connsiteY12" fmla="*/ 1137934 h 1395990"/>
              <a:gd name="connsiteX13" fmla="*/ 135355 w 2390180"/>
              <a:gd name="connsiteY13" fmla="*/ 1395990 h 1395990"/>
              <a:gd name="connsiteX0" fmla="*/ 106805 w 2361630"/>
              <a:gd name="connsiteY0" fmla="*/ 1395990 h 1395990"/>
              <a:gd name="connsiteX1" fmla="*/ 0 w 2361630"/>
              <a:gd name="connsiteY1" fmla="*/ 1215426 h 1395990"/>
              <a:gd name="connsiteX2" fmla="*/ 1219675 w 2361630"/>
              <a:gd name="connsiteY2" fmla="*/ 32194 h 1395990"/>
              <a:gd name="connsiteX3" fmla="*/ 1573736 w 2361630"/>
              <a:gd name="connsiteY3" fmla="*/ 2207 h 1395990"/>
              <a:gd name="connsiteX4" fmla="*/ 2239318 w 2361630"/>
              <a:gd name="connsiteY4" fmla="*/ 98715 h 1395990"/>
              <a:gd name="connsiteX5" fmla="*/ 2239318 w 2361630"/>
              <a:gd name="connsiteY5" fmla="*/ 17446 h 1395990"/>
              <a:gd name="connsiteX6" fmla="*/ 2361630 w 2361630"/>
              <a:gd name="connsiteY6" fmla="*/ 159871 h 1395990"/>
              <a:gd name="connsiteX7" fmla="*/ 2239318 w 2361630"/>
              <a:gd name="connsiteY7" fmla="*/ 302296 h 1395990"/>
              <a:gd name="connsiteX8" fmla="*/ 2239318 w 2361630"/>
              <a:gd name="connsiteY8" fmla="*/ 221027 h 1395990"/>
              <a:gd name="connsiteX9" fmla="*/ 1543731 w 2361630"/>
              <a:gd name="connsiteY9" fmla="*/ 133858 h 1395990"/>
              <a:gd name="connsiteX10" fmla="*/ 1325683 w 2361630"/>
              <a:gd name="connsiteY10" fmla="*/ 144511 h 1395990"/>
              <a:gd name="connsiteX11" fmla="*/ 711033 w 2361630"/>
              <a:gd name="connsiteY11" fmla="*/ 683123 h 1395990"/>
              <a:gd name="connsiteX12" fmla="*/ 310203 w 2361630"/>
              <a:gd name="connsiteY12" fmla="*/ 1137934 h 1395990"/>
              <a:gd name="connsiteX13" fmla="*/ 106805 w 2361630"/>
              <a:gd name="connsiteY13" fmla="*/ 1395990 h 1395990"/>
              <a:gd name="connsiteX0" fmla="*/ 156137 w 2361630"/>
              <a:gd name="connsiteY0" fmla="*/ 1298073 h 1298073"/>
              <a:gd name="connsiteX1" fmla="*/ 0 w 2361630"/>
              <a:gd name="connsiteY1" fmla="*/ 1215426 h 1298073"/>
              <a:gd name="connsiteX2" fmla="*/ 1219675 w 2361630"/>
              <a:gd name="connsiteY2" fmla="*/ 32194 h 1298073"/>
              <a:gd name="connsiteX3" fmla="*/ 1573736 w 2361630"/>
              <a:gd name="connsiteY3" fmla="*/ 2207 h 1298073"/>
              <a:gd name="connsiteX4" fmla="*/ 2239318 w 2361630"/>
              <a:gd name="connsiteY4" fmla="*/ 98715 h 1298073"/>
              <a:gd name="connsiteX5" fmla="*/ 2239318 w 2361630"/>
              <a:gd name="connsiteY5" fmla="*/ 17446 h 1298073"/>
              <a:gd name="connsiteX6" fmla="*/ 2361630 w 2361630"/>
              <a:gd name="connsiteY6" fmla="*/ 159871 h 1298073"/>
              <a:gd name="connsiteX7" fmla="*/ 2239318 w 2361630"/>
              <a:gd name="connsiteY7" fmla="*/ 302296 h 1298073"/>
              <a:gd name="connsiteX8" fmla="*/ 2239318 w 2361630"/>
              <a:gd name="connsiteY8" fmla="*/ 221027 h 1298073"/>
              <a:gd name="connsiteX9" fmla="*/ 1543731 w 2361630"/>
              <a:gd name="connsiteY9" fmla="*/ 133858 h 1298073"/>
              <a:gd name="connsiteX10" fmla="*/ 1325683 w 2361630"/>
              <a:gd name="connsiteY10" fmla="*/ 144511 h 1298073"/>
              <a:gd name="connsiteX11" fmla="*/ 711033 w 2361630"/>
              <a:gd name="connsiteY11" fmla="*/ 683123 h 1298073"/>
              <a:gd name="connsiteX12" fmla="*/ 310203 w 2361630"/>
              <a:gd name="connsiteY12" fmla="*/ 1137934 h 1298073"/>
              <a:gd name="connsiteX13" fmla="*/ 156137 w 2361630"/>
              <a:gd name="connsiteY13" fmla="*/ 1298073 h 1298073"/>
              <a:gd name="connsiteX0" fmla="*/ 173924 w 2361630"/>
              <a:gd name="connsiteY0" fmla="*/ 1305296 h 1305296"/>
              <a:gd name="connsiteX1" fmla="*/ 0 w 2361630"/>
              <a:gd name="connsiteY1" fmla="*/ 1215426 h 1305296"/>
              <a:gd name="connsiteX2" fmla="*/ 1219675 w 2361630"/>
              <a:gd name="connsiteY2" fmla="*/ 32194 h 1305296"/>
              <a:gd name="connsiteX3" fmla="*/ 1573736 w 2361630"/>
              <a:gd name="connsiteY3" fmla="*/ 2207 h 1305296"/>
              <a:gd name="connsiteX4" fmla="*/ 2239318 w 2361630"/>
              <a:gd name="connsiteY4" fmla="*/ 98715 h 1305296"/>
              <a:gd name="connsiteX5" fmla="*/ 2239318 w 2361630"/>
              <a:gd name="connsiteY5" fmla="*/ 17446 h 1305296"/>
              <a:gd name="connsiteX6" fmla="*/ 2361630 w 2361630"/>
              <a:gd name="connsiteY6" fmla="*/ 159871 h 1305296"/>
              <a:gd name="connsiteX7" fmla="*/ 2239318 w 2361630"/>
              <a:gd name="connsiteY7" fmla="*/ 302296 h 1305296"/>
              <a:gd name="connsiteX8" fmla="*/ 2239318 w 2361630"/>
              <a:gd name="connsiteY8" fmla="*/ 221027 h 1305296"/>
              <a:gd name="connsiteX9" fmla="*/ 1543731 w 2361630"/>
              <a:gd name="connsiteY9" fmla="*/ 133858 h 1305296"/>
              <a:gd name="connsiteX10" fmla="*/ 1325683 w 2361630"/>
              <a:gd name="connsiteY10" fmla="*/ 144511 h 1305296"/>
              <a:gd name="connsiteX11" fmla="*/ 711033 w 2361630"/>
              <a:gd name="connsiteY11" fmla="*/ 683123 h 1305296"/>
              <a:gd name="connsiteX12" fmla="*/ 310203 w 2361630"/>
              <a:gd name="connsiteY12" fmla="*/ 1137934 h 1305296"/>
              <a:gd name="connsiteX13" fmla="*/ 173924 w 2361630"/>
              <a:gd name="connsiteY13" fmla="*/ 1305296 h 1305296"/>
              <a:gd name="connsiteX0" fmla="*/ 151981 w 2361630"/>
              <a:gd name="connsiteY0" fmla="*/ 1295747 h 1295747"/>
              <a:gd name="connsiteX1" fmla="*/ 0 w 2361630"/>
              <a:gd name="connsiteY1" fmla="*/ 1215426 h 1295747"/>
              <a:gd name="connsiteX2" fmla="*/ 1219675 w 2361630"/>
              <a:gd name="connsiteY2" fmla="*/ 32194 h 1295747"/>
              <a:gd name="connsiteX3" fmla="*/ 1573736 w 2361630"/>
              <a:gd name="connsiteY3" fmla="*/ 2207 h 1295747"/>
              <a:gd name="connsiteX4" fmla="*/ 2239318 w 2361630"/>
              <a:gd name="connsiteY4" fmla="*/ 98715 h 1295747"/>
              <a:gd name="connsiteX5" fmla="*/ 2239318 w 2361630"/>
              <a:gd name="connsiteY5" fmla="*/ 17446 h 1295747"/>
              <a:gd name="connsiteX6" fmla="*/ 2361630 w 2361630"/>
              <a:gd name="connsiteY6" fmla="*/ 159871 h 1295747"/>
              <a:gd name="connsiteX7" fmla="*/ 2239318 w 2361630"/>
              <a:gd name="connsiteY7" fmla="*/ 302296 h 1295747"/>
              <a:gd name="connsiteX8" fmla="*/ 2239318 w 2361630"/>
              <a:gd name="connsiteY8" fmla="*/ 221027 h 1295747"/>
              <a:gd name="connsiteX9" fmla="*/ 1543731 w 2361630"/>
              <a:gd name="connsiteY9" fmla="*/ 133858 h 1295747"/>
              <a:gd name="connsiteX10" fmla="*/ 1325683 w 2361630"/>
              <a:gd name="connsiteY10" fmla="*/ 144511 h 1295747"/>
              <a:gd name="connsiteX11" fmla="*/ 711033 w 2361630"/>
              <a:gd name="connsiteY11" fmla="*/ 683123 h 1295747"/>
              <a:gd name="connsiteX12" fmla="*/ 310203 w 2361630"/>
              <a:gd name="connsiteY12" fmla="*/ 1137934 h 1295747"/>
              <a:gd name="connsiteX13" fmla="*/ 151981 w 2361630"/>
              <a:gd name="connsiteY13" fmla="*/ 1295747 h 1295747"/>
              <a:gd name="connsiteX0" fmla="*/ 151981 w 2361630"/>
              <a:gd name="connsiteY0" fmla="*/ 1295747 h 1295747"/>
              <a:gd name="connsiteX1" fmla="*/ 0 w 2361630"/>
              <a:gd name="connsiteY1" fmla="*/ 1215426 h 1295747"/>
              <a:gd name="connsiteX2" fmla="*/ 1219675 w 2361630"/>
              <a:gd name="connsiteY2" fmla="*/ 32194 h 1295747"/>
              <a:gd name="connsiteX3" fmla="*/ 1573736 w 2361630"/>
              <a:gd name="connsiteY3" fmla="*/ 2207 h 1295747"/>
              <a:gd name="connsiteX4" fmla="*/ 2239318 w 2361630"/>
              <a:gd name="connsiteY4" fmla="*/ 98715 h 1295747"/>
              <a:gd name="connsiteX5" fmla="*/ 2239318 w 2361630"/>
              <a:gd name="connsiteY5" fmla="*/ 17446 h 1295747"/>
              <a:gd name="connsiteX6" fmla="*/ 2361630 w 2361630"/>
              <a:gd name="connsiteY6" fmla="*/ 159871 h 1295747"/>
              <a:gd name="connsiteX7" fmla="*/ 2239318 w 2361630"/>
              <a:gd name="connsiteY7" fmla="*/ 302296 h 1295747"/>
              <a:gd name="connsiteX8" fmla="*/ 2239318 w 2361630"/>
              <a:gd name="connsiteY8" fmla="*/ 221027 h 1295747"/>
              <a:gd name="connsiteX9" fmla="*/ 1543731 w 2361630"/>
              <a:gd name="connsiteY9" fmla="*/ 133858 h 1295747"/>
              <a:gd name="connsiteX10" fmla="*/ 1325683 w 2361630"/>
              <a:gd name="connsiteY10" fmla="*/ 144511 h 1295747"/>
              <a:gd name="connsiteX11" fmla="*/ 711033 w 2361630"/>
              <a:gd name="connsiteY11" fmla="*/ 683123 h 1295747"/>
              <a:gd name="connsiteX12" fmla="*/ 297735 w 2361630"/>
              <a:gd name="connsiteY12" fmla="*/ 1130958 h 1295747"/>
              <a:gd name="connsiteX13" fmla="*/ 151981 w 2361630"/>
              <a:gd name="connsiteY13" fmla="*/ 1295747 h 1295747"/>
              <a:gd name="connsiteX0" fmla="*/ 137683 w 2361630"/>
              <a:gd name="connsiteY0" fmla="*/ 1282289 h 1282289"/>
              <a:gd name="connsiteX1" fmla="*/ 0 w 2361630"/>
              <a:gd name="connsiteY1" fmla="*/ 1215426 h 1282289"/>
              <a:gd name="connsiteX2" fmla="*/ 1219675 w 2361630"/>
              <a:gd name="connsiteY2" fmla="*/ 32194 h 1282289"/>
              <a:gd name="connsiteX3" fmla="*/ 1573736 w 2361630"/>
              <a:gd name="connsiteY3" fmla="*/ 2207 h 1282289"/>
              <a:gd name="connsiteX4" fmla="*/ 2239318 w 2361630"/>
              <a:gd name="connsiteY4" fmla="*/ 98715 h 1282289"/>
              <a:gd name="connsiteX5" fmla="*/ 2239318 w 2361630"/>
              <a:gd name="connsiteY5" fmla="*/ 17446 h 1282289"/>
              <a:gd name="connsiteX6" fmla="*/ 2361630 w 2361630"/>
              <a:gd name="connsiteY6" fmla="*/ 159871 h 1282289"/>
              <a:gd name="connsiteX7" fmla="*/ 2239318 w 2361630"/>
              <a:gd name="connsiteY7" fmla="*/ 302296 h 1282289"/>
              <a:gd name="connsiteX8" fmla="*/ 2239318 w 2361630"/>
              <a:gd name="connsiteY8" fmla="*/ 221027 h 1282289"/>
              <a:gd name="connsiteX9" fmla="*/ 1543731 w 2361630"/>
              <a:gd name="connsiteY9" fmla="*/ 133858 h 1282289"/>
              <a:gd name="connsiteX10" fmla="*/ 1325683 w 2361630"/>
              <a:gd name="connsiteY10" fmla="*/ 144511 h 1282289"/>
              <a:gd name="connsiteX11" fmla="*/ 711033 w 2361630"/>
              <a:gd name="connsiteY11" fmla="*/ 683123 h 1282289"/>
              <a:gd name="connsiteX12" fmla="*/ 297735 w 2361630"/>
              <a:gd name="connsiteY12" fmla="*/ 1130958 h 1282289"/>
              <a:gd name="connsiteX13" fmla="*/ 137683 w 2361630"/>
              <a:gd name="connsiteY13" fmla="*/ 1282289 h 1282289"/>
              <a:gd name="connsiteX0" fmla="*/ 137683 w 2361630"/>
              <a:gd name="connsiteY0" fmla="*/ 1282289 h 1282289"/>
              <a:gd name="connsiteX1" fmla="*/ 0 w 2361630"/>
              <a:gd name="connsiteY1" fmla="*/ 1215426 h 1282289"/>
              <a:gd name="connsiteX2" fmla="*/ 1219675 w 2361630"/>
              <a:gd name="connsiteY2" fmla="*/ 32194 h 1282289"/>
              <a:gd name="connsiteX3" fmla="*/ 1573736 w 2361630"/>
              <a:gd name="connsiteY3" fmla="*/ 2207 h 1282289"/>
              <a:gd name="connsiteX4" fmla="*/ 2239318 w 2361630"/>
              <a:gd name="connsiteY4" fmla="*/ 98715 h 1282289"/>
              <a:gd name="connsiteX5" fmla="*/ 2239318 w 2361630"/>
              <a:gd name="connsiteY5" fmla="*/ 17446 h 1282289"/>
              <a:gd name="connsiteX6" fmla="*/ 2361630 w 2361630"/>
              <a:gd name="connsiteY6" fmla="*/ 159871 h 1282289"/>
              <a:gd name="connsiteX7" fmla="*/ 2239318 w 2361630"/>
              <a:gd name="connsiteY7" fmla="*/ 302296 h 1282289"/>
              <a:gd name="connsiteX8" fmla="*/ 2239318 w 2361630"/>
              <a:gd name="connsiteY8" fmla="*/ 221027 h 1282289"/>
              <a:gd name="connsiteX9" fmla="*/ 1543731 w 2361630"/>
              <a:gd name="connsiteY9" fmla="*/ 133858 h 1282289"/>
              <a:gd name="connsiteX10" fmla="*/ 1325683 w 2361630"/>
              <a:gd name="connsiteY10" fmla="*/ 144511 h 1282289"/>
              <a:gd name="connsiteX11" fmla="*/ 711033 w 2361630"/>
              <a:gd name="connsiteY11" fmla="*/ 683123 h 1282289"/>
              <a:gd name="connsiteX12" fmla="*/ 290833 w 2361630"/>
              <a:gd name="connsiteY12" fmla="*/ 1118910 h 1282289"/>
              <a:gd name="connsiteX13" fmla="*/ 137683 w 2361630"/>
              <a:gd name="connsiteY13" fmla="*/ 1282289 h 1282289"/>
              <a:gd name="connsiteX0" fmla="*/ 137683 w 2361630"/>
              <a:gd name="connsiteY0" fmla="*/ 1282289 h 1282289"/>
              <a:gd name="connsiteX1" fmla="*/ 0 w 2361630"/>
              <a:gd name="connsiteY1" fmla="*/ 1215426 h 1282289"/>
              <a:gd name="connsiteX2" fmla="*/ 1219675 w 2361630"/>
              <a:gd name="connsiteY2" fmla="*/ 32194 h 1282289"/>
              <a:gd name="connsiteX3" fmla="*/ 1573736 w 2361630"/>
              <a:gd name="connsiteY3" fmla="*/ 2207 h 1282289"/>
              <a:gd name="connsiteX4" fmla="*/ 2239318 w 2361630"/>
              <a:gd name="connsiteY4" fmla="*/ 98715 h 1282289"/>
              <a:gd name="connsiteX5" fmla="*/ 2239318 w 2361630"/>
              <a:gd name="connsiteY5" fmla="*/ 17446 h 1282289"/>
              <a:gd name="connsiteX6" fmla="*/ 2361630 w 2361630"/>
              <a:gd name="connsiteY6" fmla="*/ 159871 h 1282289"/>
              <a:gd name="connsiteX7" fmla="*/ 2239318 w 2361630"/>
              <a:gd name="connsiteY7" fmla="*/ 302296 h 1282289"/>
              <a:gd name="connsiteX8" fmla="*/ 2239318 w 2361630"/>
              <a:gd name="connsiteY8" fmla="*/ 221027 h 1282289"/>
              <a:gd name="connsiteX9" fmla="*/ 1543731 w 2361630"/>
              <a:gd name="connsiteY9" fmla="*/ 133858 h 1282289"/>
              <a:gd name="connsiteX10" fmla="*/ 1325683 w 2361630"/>
              <a:gd name="connsiteY10" fmla="*/ 144511 h 1282289"/>
              <a:gd name="connsiteX11" fmla="*/ 711033 w 2361630"/>
              <a:gd name="connsiteY11" fmla="*/ 683123 h 1282289"/>
              <a:gd name="connsiteX12" fmla="*/ 290833 w 2361630"/>
              <a:gd name="connsiteY12" fmla="*/ 1118910 h 1282289"/>
              <a:gd name="connsiteX13" fmla="*/ 137683 w 2361630"/>
              <a:gd name="connsiteY13" fmla="*/ 1282289 h 1282289"/>
              <a:gd name="connsiteX0" fmla="*/ 137683 w 2361630"/>
              <a:gd name="connsiteY0" fmla="*/ 1282289 h 1282289"/>
              <a:gd name="connsiteX1" fmla="*/ 0 w 2361630"/>
              <a:gd name="connsiteY1" fmla="*/ 1215426 h 1282289"/>
              <a:gd name="connsiteX2" fmla="*/ 1219675 w 2361630"/>
              <a:gd name="connsiteY2" fmla="*/ 32194 h 1282289"/>
              <a:gd name="connsiteX3" fmla="*/ 1573736 w 2361630"/>
              <a:gd name="connsiteY3" fmla="*/ 2207 h 1282289"/>
              <a:gd name="connsiteX4" fmla="*/ 2239318 w 2361630"/>
              <a:gd name="connsiteY4" fmla="*/ 98715 h 1282289"/>
              <a:gd name="connsiteX5" fmla="*/ 2239318 w 2361630"/>
              <a:gd name="connsiteY5" fmla="*/ 17446 h 1282289"/>
              <a:gd name="connsiteX6" fmla="*/ 2361630 w 2361630"/>
              <a:gd name="connsiteY6" fmla="*/ 159871 h 1282289"/>
              <a:gd name="connsiteX7" fmla="*/ 2239318 w 2361630"/>
              <a:gd name="connsiteY7" fmla="*/ 302296 h 1282289"/>
              <a:gd name="connsiteX8" fmla="*/ 2239318 w 2361630"/>
              <a:gd name="connsiteY8" fmla="*/ 221027 h 1282289"/>
              <a:gd name="connsiteX9" fmla="*/ 1543731 w 2361630"/>
              <a:gd name="connsiteY9" fmla="*/ 133858 h 1282289"/>
              <a:gd name="connsiteX10" fmla="*/ 1325683 w 2361630"/>
              <a:gd name="connsiteY10" fmla="*/ 144511 h 1282289"/>
              <a:gd name="connsiteX11" fmla="*/ 702721 w 2361630"/>
              <a:gd name="connsiteY11" fmla="*/ 678472 h 1282289"/>
              <a:gd name="connsiteX12" fmla="*/ 290833 w 2361630"/>
              <a:gd name="connsiteY12" fmla="*/ 1118910 h 1282289"/>
              <a:gd name="connsiteX13" fmla="*/ 137683 w 2361630"/>
              <a:gd name="connsiteY13" fmla="*/ 1282289 h 128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630" h="1282289">
                <a:moveTo>
                  <a:pt x="137683" y="1282289"/>
                </a:moveTo>
                <a:lnTo>
                  <a:pt x="0" y="1215426"/>
                </a:lnTo>
                <a:cubicBezTo>
                  <a:pt x="76790" y="1096520"/>
                  <a:pt x="1101461" y="32194"/>
                  <a:pt x="1219675" y="32194"/>
                </a:cubicBezTo>
                <a:cubicBezTo>
                  <a:pt x="1366120" y="-15923"/>
                  <a:pt x="1414476" y="4953"/>
                  <a:pt x="1573736" y="2207"/>
                </a:cubicBezTo>
                <a:lnTo>
                  <a:pt x="2239318" y="98715"/>
                </a:lnTo>
                <a:lnTo>
                  <a:pt x="2239318" y="17446"/>
                </a:lnTo>
                <a:lnTo>
                  <a:pt x="2361630" y="159871"/>
                </a:lnTo>
                <a:lnTo>
                  <a:pt x="2239318" y="302296"/>
                </a:lnTo>
                <a:lnTo>
                  <a:pt x="2239318" y="221027"/>
                </a:lnTo>
                <a:cubicBezTo>
                  <a:pt x="2024397" y="218913"/>
                  <a:pt x="1758652" y="135972"/>
                  <a:pt x="1543731" y="133858"/>
                </a:cubicBezTo>
                <a:lnTo>
                  <a:pt x="1325683" y="144511"/>
                </a:lnTo>
                <a:cubicBezTo>
                  <a:pt x="1056497" y="281464"/>
                  <a:pt x="744109" y="631867"/>
                  <a:pt x="702721" y="678472"/>
                </a:cubicBezTo>
                <a:cubicBezTo>
                  <a:pt x="562654" y="823734"/>
                  <a:pt x="424913" y="964841"/>
                  <a:pt x="290833" y="1118910"/>
                </a:cubicBezTo>
                <a:lnTo>
                  <a:pt x="137683" y="1282289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2811" y="2886610"/>
            <a:ext cx="2261812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69701" y="322419"/>
            <a:ext cx="11165983" cy="1351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0215">
              <a:lnSpc>
                <a:spcPct val="100000"/>
              </a:lnSpc>
              <a:spcAft>
                <a:spcPts val="0"/>
              </a:spcAft>
            </a:pP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Более 80% всех богатств мира принадлежат 1% населения Земли</a:t>
            </a:r>
            <a:endParaRPr lang="ru-RU" sz="2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6" y="1674255"/>
            <a:ext cx="9049555" cy="50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7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977" y="386365"/>
            <a:ext cx="9182635" cy="1584101"/>
          </a:xfrm>
        </p:spPr>
        <p:txBody>
          <a:bodyPr/>
          <a:lstStyle/>
          <a:p>
            <a:pPr algn="ctr"/>
            <a:r>
              <a:rPr lang="ru-RU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О будущем профессиональных союзов</a:t>
            </a:r>
            <a:br>
              <a:rPr lang="ru-RU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</a:br>
            <a:r>
              <a:rPr lang="ru-RU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(три модели трудовых отношений)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39424" y="1815921"/>
            <a:ext cx="7006108" cy="4906851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Британский социолог З. Бауман: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Место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воспринимается как «своего рода, кемпинг, где человек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остановился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несколько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ночей.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Избавившись от лишнего груза громоздкого оборудования, многочисленного персонала капитал путешествует налегке, не более чем с ручной кладью: портфелем, портативным компьютером и сотовым телефоном.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 качество летучести сделало долгосрочные соглашения излишними и одновременно неразумными: они могут затруднять передвижение, тем самым, сдерживая конкурентоспособность и ограничивая возможность повышения производительности»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1" y="2567185"/>
            <a:ext cx="3953815" cy="263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45" y="231820"/>
            <a:ext cx="8666968" cy="1584101"/>
          </a:xfrm>
        </p:spPr>
        <p:txBody>
          <a:bodyPr/>
          <a:lstStyle/>
          <a:p>
            <a:pPr algn="ctr"/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92428" y="4262907"/>
            <a:ext cx="11153104" cy="243410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исследователь А.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Горц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ехнологическая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революция, сопровождающаяся внедрением микроэлектроники, робототехники, современных информационных технологий, коренным образом меняет характер труда. Он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прямым взаимодействием между тружениками и исходным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 занятости для всех в полное рабочее время уже не будет никогда,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наемный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перестал занимать господствующее положение в жизни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21" y="231820"/>
            <a:ext cx="7093615" cy="40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6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5937" y="231821"/>
            <a:ext cx="5614675" cy="618186"/>
          </a:xfrm>
        </p:spPr>
        <p:txBody>
          <a:bodyPr/>
          <a:lstStyle/>
          <a:p>
            <a:pPr algn="ctr"/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47730" y="141669"/>
            <a:ext cx="9350062" cy="258865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экономист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Дж.К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Гэлбрейт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экономики и рынка будет определяться   крупными   корпорациями,   выпускающими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самолёты, автомобили, подводные лодки, ракеты, спутники, компьютеры,   системы   связи   и   т.д.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8" y="2223751"/>
            <a:ext cx="10195777" cy="44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01459" y="270815"/>
            <a:ext cx="10917252" cy="1055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Проведены 11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заседаний Совета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Федерации, </a:t>
            </a:r>
          </a:p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35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заседаний Президиума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Федерации.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/>
            </a:endParaRPr>
          </a:p>
        </p:txBody>
      </p:sp>
      <p:pic>
        <p:nvPicPr>
          <p:cNvPr id="6" name="Рисунок 5" descr="C:\Users\prof77\Desktop\отчетно-выборная конференция\Фото\3. встречи-совещания\IMG_96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22" y="1302060"/>
            <a:ext cx="3542331" cy="228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1" r="24279"/>
          <a:stretch/>
        </p:blipFill>
        <p:spPr>
          <a:xfrm>
            <a:off x="8292589" y="3849556"/>
            <a:ext cx="3414307" cy="2449219"/>
          </a:xfrm>
          <a:prstGeom prst="rect">
            <a:avLst/>
          </a:prstGeom>
        </p:spPr>
      </p:pic>
      <p:pic>
        <p:nvPicPr>
          <p:cNvPr id="10" name="Picture 8" descr="IMG 563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3"/>
          <a:stretch/>
        </p:blipFill>
        <p:spPr bwMode="auto">
          <a:xfrm>
            <a:off x="351273" y="1287887"/>
            <a:ext cx="4212233" cy="230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 565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4332" r="303" b="-455"/>
          <a:stretch/>
        </p:blipFill>
        <p:spPr bwMode="auto">
          <a:xfrm>
            <a:off x="333153" y="3861048"/>
            <a:ext cx="4210231" cy="243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63" y="3849557"/>
            <a:ext cx="3625647" cy="2449219"/>
          </a:xfrm>
          <a:prstGeom prst="rect">
            <a:avLst/>
          </a:prstGeom>
        </p:spPr>
      </p:pic>
      <p:pic>
        <p:nvPicPr>
          <p:cNvPr id="13" name="Picture 6" descr="IMG 56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34" y="1302061"/>
            <a:ext cx="3429558" cy="22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51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45" y="425003"/>
            <a:ext cx="8666968" cy="1390918"/>
          </a:xfrm>
        </p:spPr>
        <p:txBody>
          <a:bodyPr/>
          <a:lstStyle/>
          <a:p>
            <a:pPr algn="ctr"/>
            <a:r>
              <a:rPr lang="ru-RU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/>
              </a:rPr>
              <a:t>Сила профсоюзов – в единстве!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365938" y="1532585"/>
            <a:ext cx="7379594" cy="516442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какому бы сценарию не развивались трудовые отношения, профсоюзы должны просчитывать события, уметь находить нестандартные решения возникающих проблем и убедительные аргументы в пользу своего существования.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профсоюзного движения доказывает, что они способны справиться с этой задачей и достойно выполнить свою историческую миссию.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7" y="1532585"/>
            <a:ext cx="3895591" cy="38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606829"/>
            <a:ext cx="11881320" cy="6251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964195"/>
            <a:ext cx="11881320" cy="35364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4900" b="1" dirty="0" smtClean="0">
                <a:ln w="12700">
                  <a:noFill/>
                </a:ln>
                <a:solidFill>
                  <a:schemeClr val="tx1"/>
                </a:solidFill>
                <a:latin typeface="Century Schoolbook" panose="02040604050505020304"/>
              </a:rPr>
              <a:t>Спасибо за внимание</a:t>
            </a:r>
            <a:endParaRPr kumimoji="0" lang="ru-RU" sz="3700" b="1" i="0" u="none" strike="noStrike" kern="1200" cap="none" spc="0" normalizeH="0" baseline="0" noProof="0" dirty="0" smtClean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anose="02040604050505020304"/>
            </a:endParaRPr>
          </a:p>
          <a:p>
            <a:pPr lvl="0" algn="r">
              <a:defRPr/>
            </a:pPr>
            <a:endParaRPr lang="ru-RU" sz="4800" b="1" dirty="0">
              <a:ln w="12700">
                <a:noFill/>
              </a:ln>
              <a:solidFill>
                <a:srgbClr val="0070C0"/>
              </a:solidFill>
              <a:latin typeface="Century Schoolbook" panose="02040604050505020304"/>
            </a:endParaRPr>
          </a:p>
          <a:p>
            <a:pPr lvl="0" algn="r"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</a:b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B2D0B4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41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276616"/>
              </p:ext>
            </p:extLst>
          </p:nvPr>
        </p:nvGraphicFramePr>
        <p:xfrm>
          <a:off x="335360" y="0"/>
          <a:ext cx="1101844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7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1101</TotalTime>
  <Words>4104</Words>
  <Application>Microsoft Office PowerPoint</Application>
  <PresentationFormat>Широкоэкранный</PresentationFormat>
  <Paragraphs>510</Paragraphs>
  <Slides>81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90" baseType="lpstr">
      <vt:lpstr>Arial</vt:lpstr>
      <vt:lpstr>Calibri</vt:lpstr>
      <vt:lpstr>Century Gothic</vt:lpstr>
      <vt:lpstr>Century Schoolbook</vt:lpstr>
      <vt:lpstr>Lucida Sans Unicode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Обсуждение хода реализации Соглашения между Администрацией Курской области, Союзом «Федерация организаций профсоюзов Курской области» и Ассоциацией - объединением работодателей «Союз промышленников и предпринимателей Курской области»</vt:lpstr>
      <vt:lpstr>Главные принципы системного подхода:</vt:lpstr>
      <vt:lpstr>Количество первичных профсоюзных организаций и коллективных договоров: </vt:lpstr>
      <vt:lpstr>Процент охвата коллективными договорами первичных профсоюзных организаций: </vt:lpstr>
      <vt:lpstr>Количество работающих и членов профсоюза охваченных коллективно-договорной кампанией: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будущем профессиональных союзов (три модели трудовых отношений)</vt:lpstr>
      <vt:lpstr>Презентация PowerPoint</vt:lpstr>
      <vt:lpstr>Презентация PowerPoint</vt:lpstr>
      <vt:lpstr>Сила профсоюзов – в единстве!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KlimovAA</dc:creator>
  <cp:lastModifiedBy>prof77</cp:lastModifiedBy>
  <cp:revision>141</cp:revision>
  <cp:lastPrinted>2020-11-02T09:47:58Z</cp:lastPrinted>
  <dcterms:created xsi:type="dcterms:W3CDTF">2018-02-15T09:55:46Z</dcterms:created>
  <dcterms:modified xsi:type="dcterms:W3CDTF">2020-11-05T13:08:40Z</dcterms:modified>
</cp:coreProperties>
</file>